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Default Extension="package" ContentType="application/vnd.openxmlformats-officedocument.package"/>
  <Override PartName="/ppt/slides/slide3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42"/>
  </p:notesMasterIdLst>
  <p:handoutMasterIdLst>
    <p:handoutMasterId r:id="rId43"/>
  </p:handoutMasterIdLst>
  <p:sldIdLst>
    <p:sldId id="319" r:id="rId2"/>
    <p:sldId id="355" r:id="rId3"/>
    <p:sldId id="356" r:id="rId4"/>
    <p:sldId id="357" r:id="rId5"/>
    <p:sldId id="358" r:id="rId6"/>
    <p:sldId id="359" r:id="rId7"/>
    <p:sldId id="360" r:id="rId8"/>
    <p:sldId id="361" r:id="rId9"/>
    <p:sldId id="362" r:id="rId10"/>
    <p:sldId id="363" r:id="rId11"/>
    <p:sldId id="364" r:id="rId12"/>
    <p:sldId id="257" r:id="rId13"/>
    <p:sldId id="406" r:id="rId14"/>
    <p:sldId id="403" r:id="rId15"/>
    <p:sldId id="404" r:id="rId16"/>
    <p:sldId id="401" r:id="rId17"/>
    <p:sldId id="275" r:id="rId18"/>
    <p:sldId id="309" r:id="rId19"/>
    <p:sldId id="273" r:id="rId20"/>
    <p:sldId id="405" r:id="rId21"/>
    <p:sldId id="372" r:id="rId22"/>
    <p:sldId id="283" r:id="rId23"/>
    <p:sldId id="373" r:id="rId24"/>
    <p:sldId id="374" r:id="rId25"/>
    <p:sldId id="288" r:id="rId26"/>
    <p:sldId id="381" r:id="rId27"/>
    <p:sldId id="382" r:id="rId28"/>
    <p:sldId id="390" r:id="rId29"/>
    <p:sldId id="398" r:id="rId30"/>
    <p:sldId id="399" r:id="rId31"/>
    <p:sldId id="391" r:id="rId32"/>
    <p:sldId id="342" r:id="rId33"/>
    <p:sldId id="350" r:id="rId34"/>
    <p:sldId id="365" r:id="rId35"/>
    <p:sldId id="366" r:id="rId36"/>
    <p:sldId id="367" r:id="rId37"/>
    <p:sldId id="298" r:id="rId38"/>
    <p:sldId id="299" r:id="rId39"/>
    <p:sldId id="300" r:id="rId40"/>
    <p:sldId id="301"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26424" autoAdjust="0"/>
    <p:restoredTop sz="88380" autoAdjust="0"/>
  </p:normalViewPr>
  <p:slideViewPr>
    <p:cSldViewPr>
      <p:cViewPr varScale="1">
        <p:scale>
          <a:sx n="92" d="100"/>
          <a:sy n="92" d="100"/>
        </p:scale>
        <p:origin x="-104" y="-9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16"/>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notesMaster" Target="notesMasters/notes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hart>
    <c:title>
      <c:tx>
        <c:rich>
          <a:bodyPr/>
          <a:lstStyle/>
          <a:p>
            <a:pPr>
              <a:defRPr sz="1736" b="0" i="0" u="none" strike="noStrike" baseline="0">
                <a:solidFill>
                  <a:srgbClr val="000000"/>
                </a:solidFill>
                <a:latin typeface="Calibri" pitchFamily="34" charset="0"/>
                <a:ea typeface="ＭＳ Ｐゴシック"/>
                <a:cs typeface="ＭＳ Ｐゴシック"/>
              </a:defRPr>
            </a:pPr>
            <a:r>
              <a:rPr lang="en-US" altLang="en-US" baseline="0" dirty="0" smtClean="0">
                <a:latin typeface="Calibri" pitchFamily="34" charset="0"/>
              </a:rPr>
              <a:t>t </a:t>
            </a:r>
            <a:r>
              <a:rPr lang="en-US" altLang="en-US" baseline="0" dirty="0">
                <a:latin typeface="Calibri" pitchFamily="34" charset="0"/>
              </a:rPr>
              <a:t>(31)=2.92, P&lt;0.01 </a:t>
            </a:r>
          </a:p>
        </c:rich>
      </c:tx>
      <c:layout>
        <c:manualLayout>
          <c:xMode val="edge"/>
          <c:yMode val="edge"/>
          <c:x val="0.711530657392478"/>
          <c:y val="0.0574523785501824"/>
        </c:manualLayout>
      </c:layout>
      <c:spPr>
        <a:noFill/>
        <a:ln w="33915">
          <a:noFill/>
        </a:ln>
      </c:spPr>
    </c:title>
    <c:plotArea>
      <c:layout>
        <c:manualLayout>
          <c:layoutTarget val="inner"/>
          <c:xMode val="edge"/>
          <c:yMode val="edge"/>
          <c:x val="0.131782945736434"/>
          <c:y val="0.208774781351503"/>
          <c:w val="0.829457364341085"/>
          <c:h val="0.469513873225339"/>
        </c:manualLayout>
      </c:layout>
      <c:lineChart>
        <c:grouping val="standard"/>
        <c:ser>
          <c:idx val="0"/>
          <c:order val="0"/>
          <c:tx>
            <c:strRef>
              <c:f>'speaking test'!$B$3</c:f>
              <c:strCache>
                <c:ptCount val="1"/>
                <c:pt idx="0">
                  <c:v>points full marks: 20 </c:v>
                </c:pt>
              </c:strCache>
            </c:strRef>
          </c:tx>
          <c:spPr>
            <a:ln w="16957">
              <a:solidFill>
                <a:srgbClr val="000080"/>
              </a:solidFill>
              <a:prstDash val="solid"/>
            </a:ln>
          </c:spPr>
          <c:marker>
            <c:symbol val="diamond"/>
            <c:size val="6"/>
            <c:spPr>
              <a:solidFill>
                <a:srgbClr val="000080"/>
              </a:solidFill>
              <a:ln>
                <a:solidFill>
                  <a:srgbClr val="000080"/>
                </a:solidFill>
                <a:prstDash val="solid"/>
              </a:ln>
            </c:spPr>
          </c:marker>
          <c:dLbls>
            <c:dLbl>
              <c:idx val="0"/>
              <c:layout>
                <c:manualLayout>
                  <c:x val="-0.106382085224325"/>
                  <c:y val="-0.0532585310574059"/>
                </c:manualLayout>
              </c:layout>
              <c:dLblPos val="r"/>
              <c:showVal val="1"/>
            </c:dLbl>
            <c:dLbl>
              <c:idx val="1"/>
              <c:layout>
                <c:manualLayout>
                  <c:x val="-0.0116759481365481"/>
                  <c:y val="0.0441902287512915"/>
                </c:manualLayout>
              </c:layout>
              <c:dLblPos val="r"/>
              <c:showVal val="1"/>
            </c:dLbl>
            <c:spPr>
              <a:noFill/>
              <a:ln w="33915">
                <a:noFill/>
              </a:ln>
            </c:spPr>
            <c:txPr>
              <a:bodyPr/>
              <a:lstStyle/>
              <a:p>
                <a:pPr>
                  <a:defRPr sz="1736" b="0" i="0" u="none" strike="noStrike" baseline="0">
                    <a:solidFill>
                      <a:srgbClr val="000000"/>
                    </a:solidFill>
                    <a:latin typeface="Calibri" pitchFamily="34" charset="0"/>
                    <a:ea typeface="ＭＳ Ｐゴシック"/>
                    <a:cs typeface="ＭＳ Ｐゴシック"/>
                  </a:defRPr>
                </a:pPr>
                <a:endParaRPr lang="ja-JP"/>
              </a:p>
            </c:txPr>
            <c:showVal val="1"/>
          </c:dLbls>
          <c:cat>
            <c:strRef>
              <c:f>'speaking test'!$C$2:$D$2</c:f>
              <c:strCache>
                <c:ptCount val="2"/>
                <c:pt idx="0">
                  <c:v>English Ⅱ Jul. 31 </c:v>
                </c:pt>
                <c:pt idx="1">
                  <c:v>English Ⅲ Dec. 18 </c:v>
                </c:pt>
              </c:strCache>
            </c:strRef>
          </c:cat>
          <c:val>
            <c:numRef>
              <c:f>'speaking test'!$C$3:$D$3</c:f>
              <c:numCache>
                <c:formatCode>General</c:formatCode>
                <c:ptCount val="2"/>
                <c:pt idx="0">
                  <c:v>8.129999999999998</c:v>
                </c:pt>
                <c:pt idx="1">
                  <c:v>10.95000000000002</c:v>
                </c:pt>
              </c:numCache>
            </c:numRef>
          </c:val>
        </c:ser>
        <c:dLbls>
          <c:showVal val="1"/>
        </c:dLbls>
        <c:marker val="1"/>
        <c:axId val="301144168"/>
        <c:axId val="301147992"/>
      </c:lineChart>
      <c:catAx>
        <c:axId val="301144168"/>
        <c:scaling>
          <c:orientation val="minMax"/>
        </c:scaling>
        <c:axPos val="b"/>
        <c:numFmt formatCode="General" sourceLinked="1"/>
        <c:majorTickMark val="in"/>
        <c:tickLblPos val="nextTo"/>
        <c:spPr>
          <a:ln w="4239">
            <a:solidFill>
              <a:srgbClr val="000000"/>
            </a:solidFill>
            <a:prstDash val="solid"/>
          </a:ln>
        </c:spPr>
        <c:txPr>
          <a:bodyPr rot="0" vert="horz"/>
          <a:lstStyle/>
          <a:p>
            <a:pPr>
              <a:defRPr sz="1736" b="0" i="0" u="none" strike="noStrike" baseline="0">
                <a:solidFill>
                  <a:srgbClr val="000000"/>
                </a:solidFill>
                <a:latin typeface="Calibri" pitchFamily="34" charset="0"/>
                <a:ea typeface="HGSｺﾞｼｯｸM" pitchFamily="50" charset="-128"/>
                <a:cs typeface="ＭＳ Ｐゴシック"/>
              </a:defRPr>
            </a:pPr>
            <a:endParaRPr lang="ja-JP"/>
          </a:p>
        </c:txPr>
        <c:crossAx val="301147992"/>
        <c:crosses val="autoZero"/>
        <c:auto val="1"/>
        <c:lblAlgn val="ctr"/>
        <c:lblOffset val="100"/>
        <c:tickLblSkip val="1"/>
        <c:tickMarkSkip val="1"/>
      </c:catAx>
      <c:valAx>
        <c:axId val="301147992"/>
        <c:scaling>
          <c:orientation val="minMax"/>
          <c:min val="7.0"/>
        </c:scaling>
        <c:axPos val="l"/>
        <c:majorGridlines>
          <c:spPr>
            <a:ln w="4239">
              <a:solidFill>
                <a:srgbClr val="000000"/>
              </a:solidFill>
              <a:prstDash val="sysDash"/>
            </a:ln>
          </c:spPr>
        </c:majorGridlines>
        <c:numFmt formatCode="General" sourceLinked="1"/>
        <c:majorTickMark val="in"/>
        <c:tickLblPos val="nextTo"/>
        <c:spPr>
          <a:ln w="4239">
            <a:solidFill>
              <a:srgbClr val="000000"/>
            </a:solidFill>
            <a:prstDash val="sysDash"/>
          </a:ln>
        </c:spPr>
        <c:txPr>
          <a:bodyPr rot="0" vert="horz"/>
          <a:lstStyle/>
          <a:p>
            <a:pPr>
              <a:defRPr sz="1736" b="0" i="0" u="none" strike="noStrike" baseline="0">
                <a:solidFill>
                  <a:srgbClr val="000000"/>
                </a:solidFill>
                <a:latin typeface="Cambria" pitchFamily="18" charset="0"/>
                <a:ea typeface="ＭＳ Ｐゴシック"/>
                <a:cs typeface="ＭＳ Ｐゴシック"/>
              </a:defRPr>
            </a:pPr>
            <a:endParaRPr lang="ja-JP"/>
          </a:p>
        </c:txPr>
        <c:crossAx val="301144168"/>
        <c:crosses val="autoZero"/>
        <c:crossBetween val="between"/>
        <c:majorUnit val="1.0"/>
      </c:valAx>
      <c:spPr>
        <a:noFill/>
        <a:ln w="16957">
          <a:solidFill>
            <a:srgbClr val="808080"/>
          </a:solidFill>
          <a:prstDash val="solid"/>
        </a:ln>
      </c:spPr>
    </c:plotArea>
    <c:plotVisOnly val="1"/>
    <c:dispBlanksAs val="gap"/>
  </c:chart>
  <c:spPr>
    <a:noFill/>
    <a:ln>
      <a:noFill/>
    </a:ln>
  </c:spPr>
  <c:txPr>
    <a:bodyPr/>
    <a:lstStyle/>
    <a:p>
      <a:pPr>
        <a:defRPr sz="1736" b="0" i="0" u="none" strike="noStrike" baseline="0">
          <a:solidFill>
            <a:srgbClr val="000000"/>
          </a:solidFill>
          <a:latin typeface="ＭＳ Ｐゴシック"/>
          <a:ea typeface="ＭＳ Ｐゴシック"/>
          <a:cs typeface="ＭＳ Ｐゴシック"/>
        </a:defRPr>
      </a:pPr>
      <a:endParaRPr lang="ja-JP"/>
    </a:p>
  </c:txPr>
  <c:externalData r:id="rId1"/>
</c:chartSpace>
</file>

<file path=ppt/drawings/_rels/vmlDrawing1.vml.rels><?xml version="1.0" encoding="UTF-8" standalone="yes"?>
<Relationships xmlns="http://schemas.openxmlformats.org/package/2006/relationships"><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B250A2-9732-4D5D-B39C-1BDB5077F93A}" type="datetimeFigureOut">
              <a:rPr kumimoji="1" lang="ja-JP" altLang="en-US" smtClean="0"/>
              <a:pPr/>
              <a:t>09.10.14</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603944-2972-4749-8978-AC508266BAC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B5E37-E52D-48AA-9B46-3AAEFE501447}" type="datetimeFigureOut">
              <a:rPr kumimoji="1" lang="ja-JP" altLang="en-US" smtClean="0"/>
              <a:pPr/>
              <a:t>09.10.14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0157A-CB3B-4C03-BB6B-41A5DE352A2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20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23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29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30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32</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A1B41A-E75E-4732-BBEC-C95AFEBAF177}" type="slidenum">
              <a:rPr kumimoji="1" lang="ja-JP" altLang="en-US" smtClean="0"/>
              <a:pPr/>
              <a:t>33</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37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13</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14</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40157A-CB3B-4C03-BB6B-41A5DE352A22}" type="slidenum">
              <a:rPr kumimoji="1" lang="ja-JP" altLang="en-US" smtClean="0"/>
              <a:pPr/>
              <a:t>19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ja-JP" altLang="en-US" smtClean="0"/>
              <a:t> </a:t>
            </a:r>
            <a:r>
              <a:rPr kumimoji="1" lang="en-US" altLang="ja-JP" smtClean="0"/>
              <a:t>The 3rd Biennial Conference on Task-based Language Teaching ‘Tasks: context, purpose and use’ </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28836-DFE5-41EF-AD1F-9CBEF24A0A5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oleObject" Target="../embeddings/Microsoft_Excel_97_-_2004_______1.xls"/><Relationship Id="rId5" Type="http://schemas.openxmlformats.org/officeDocument/2006/relationships/oleObject" Target="../embeddings/Microsoft_Excel_97_-_2004_______2.xls"/><Relationship Id="rId7" Type="http://schemas.openxmlformats.org/officeDocument/2006/relationships/oleObject" Target="../embeddings/Microsoft_Excel_97_-_2004_______4.xl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9.xml"/><Relationship Id="rId6" Type="http://schemas.openxmlformats.org/officeDocument/2006/relationships/oleObject" Target="../embeddings/Microsoft_Excel_97_-_2004_______3.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0.xml"/><Relationship Id="rId5" Type="http://schemas.openxmlformats.org/officeDocument/2006/relationships/oleObject" Target="../embeddings/Microsoft_Excel____5.xls"/></Relationships>
</file>

<file path=ppt/slides/_rels/slide21.xml.rels><?xml version="1.0" encoding="UTF-8" standalone="yes"?>
<Relationships xmlns="http://schemas.openxmlformats.org/package/2006/relationships"><Relationship Id="rId4" Type="http://schemas.openxmlformats.org/officeDocument/2006/relationships/oleObject" Target="../embeddings/Microsoft_Excel_97_-_2004_______6.xl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4" Type="http://schemas.openxmlformats.org/officeDocument/2006/relationships/oleObject" Target="../embeddings/Microsoft_Excel_97_-_2004_______7.xl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4" Type="http://schemas.openxmlformats.org/officeDocument/2006/relationships/oleObject" Target="../embeddings/Microsoft_Excel_97_-_2004_______8.xl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xcel_97_-_2004_______9.xls"/><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8596" y="1428736"/>
            <a:ext cx="8286808" cy="5000660"/>
          </a:xfrm>
        </p:spPr>
        <p:txBody>
          <a:bodyPr>
            <a:normAutofit fontScale="62500" lnSpcReduction="20000"/>
          </a:bodyPr>
          <a:lstStyle/>
          <a:p>
            <a:pPr algn="ctr">
              <a:buNone/>
            </a:pPr>
            <a:r>
              <a:rPr lang="en-US" sz="5800" b="1" dirty="0" smtClean="0">
                <a:latin typeface="Calibri" pitchFamily="34" charset="0"/>
              </a:rPr>
              <a:t>Task-Based ESP Instruction and </a:t>
            </a:r>
          </a:p>
          <a:p>
            <a:pPr algn="ctr">
              <a:buNone/>
            </a:pPr>
            <a:r>
              <a:rPr lang="en-US" sz="5800" b="1" dirty="0" smtClean="0">
                <a:latin typeface="Calibri" pitchFamily="34" charset="0"/>
              </a:rPr>
              <a:t>Its Effect on Student Outcomes:</a:t>
            </a:r>
          </a:p>
          <a:p>
            <a:pPr algn="ctr">
              <a:buNone/>
            </a:pPr>
            <a:r>
              <a:rPr lang="en-US" sz="5800" b="1" dirty="0" smtClean="0">
                <a:latin typeface="Calibri" pitchFamily="34" charset="0"/>
              </a:rPr>
              <a:t>A Sociocultural Perspective</a:t>
            </a:r>
          </a:p>
          <a:p>
            <a:pPr algn="ctr">
              <a:buNone/>
            </a:pPr>
            <a:endParaRPr lang="ja-JP" altLang="en-US" sz="4000" dirty="0" smtClean="0">
              <a:latin typeface="Calibri" pitchFamily="34" charset="0"/>
            </a:endParaRPr>
          </a:p>
          <a:p>
            <a:pPr algn="r">
              <a:buNone/>
            </a:pPr>
            <a:endParaRPr lang="en-US" altLang="ja-JP" sz="2800" b="1" dirty="0" smtClean="0">
              <a:latin typeface="Calibri" pitchFamily="34" charset="0"/>
            </a:endParaRPr>
          </a:p>
          <a:p>
            <a:pPr algn="r">
              <a:buNone/>
            </a:pPr>
            <a:r>
              <a:rPr lang="en-US" altLang="ja-JP" b="1" dirty="0" smtClean="0">
                <a:solidFill>
                  <a:schemeClr val="tx1">
                    <a:lumMod val="65000"/>
                    <a:lumOff val="35000"/>
                  </a:schemeClr>
                </a:solidFill>
                <a:latin typeface="Calibri" pitchFamily="34" charset="0"/>
              </a:rPr>
              <a:t>Sep. 15, 2009 at Lancaster University</a:t>
            </a:r>
          </a:p>
          <a:p>
            <a:pPr algn="r">
              <a:buNone/>
            </a:pPr>
            <a:endParaRPr lang="en-US" sz="1600" dirty="0" smtClean="0">
              <a:solidFill>
                <a:schemeClr val="tx1">
                  <a:lumMod val="65000"/>
                  <a:lumOff val="35000"/>
                </a:schemeClr>
              </a:solidFill>
              <a:latin typeface="Calibri" pitchFamily="34" charset="0"/>
            </a:endParaRPr>
          </a:p>
          <a:p>
            <a:pPr algn="r">
              <a:buNone/>
            </a:pPr>
            <a:r>
              <a:rPr lang="en-US" sz="3600" dirty="0" smtClean="0">
                <a:solidFill>
                  <a:schemeClr val="tx1">
                    <a:lumMod val="65000"/>
                    <a:lumOff val="35000"/>
                  </a:schemeClr>
                </a:solidFill>
                <a:latin typeface="Calibri" pitchFamily="34" charset="0"/>
              </a:rPr>
              <a:t>Yoshiko KOZAWA, M</a:t>
            </a:r>
            <a:r>
              <a:rPr lang="en-US" altLang="ja-JP" sz="3600" dirty="0" smtClean="0">
                <a:solidFill>
                  <a:schemeClr val="tx1">
                    <a:lumMod val="65000"/>
                    <a:lumOff val="35000"/>
                  </a:schemeClr>
                </a:solidFill>
                <a:latin typeface="Calibri" pitchFamily="34" charset="0"/>
              </a:rPr>
              <a:t>E</a:t>
            </a:r>
            <a:r>
              <a:rPr lang="en-US" sz="3600" dirty="0" smtClean="0">
                <a:solidFill>
                  <a:schemeClr val="tx1">
                    <a:lumMod val="65000"/>
                    <a:lumOff val="35000"/>
                  </a:schemeClr>
                </a:solidFill>
                <a:latin typeface="Calibri" pitchFamily="34" charset="0"/>
              </a:rPr>
              <a:t>d</a:t>
            </a:r>
          </a:p>
          <a:p>
            <a:pPr algn="r">
              <a:buNone/>
            </a:pPr>
            <a:r>
              <a:rPr lang="en-US" sz="2900" dirty="0" smtClean="0">
                <a:solidFill>
                  <a:schemeClr val="tx1">
                    <a:lumMod val="65000"/>
                    <a:lumOff val="35000"/>
                  </a:schemeClr>
                </a:solidFill>
                <a:latin typeface="Calibri" pitchFamily="34" charset="0"/>
              </a:rPr>
              <a:t>Aichi Kiwami College of Nursing</a:t>
            </a:r>
          </a:p>
          <a:p>
            <a:pPr algn="r">
              <a:buNone/>
            </a:pPr>
            <a:r>
              <a:rPr lang="en-US" altLang="ja-JP" sz="2900" dirty="0" smtClean="0">
                <a:solidFill>
                  <a:schemeClr val="accent4">
                    <a:lumMod val="75000"/>
                  </a:schemeClr>
                </a:solidFill>
                <a:ea typeface="HGS祥南行書体" pitchFamily="66" charset="-128"/>
              </a:rPr>
              <a:t>yo.kozawa.t@aichi-kiwami.ac.jp</a:t>
            </a:r>
            <a:endParaRPr lang="en-US" sz="2900" dirty="0" smtClean="0">
              <a:solidFill>
                <a:schemeClr val="tx1">
                  <a:lumMod val="65000"/>
                  <a:lumOff val="35000"/>
                </a:schemeClr>
              </a:solidFill>
              <a:latin typeface="Calibri" pitchFamily="34" charset="0"/>
            </a:endParaRPr>
          </a:p>
          <a:p>
            <a:pPr algn="r">
              <a:buNone/>
            </a:pPr>
            <a:r>
              <a:rPr lang="en-US" sz="3600" dirty="0" smtClean="0">
                <a:solidFill>
                  <a:schemeClr val="tx1">
                    <a:lumMod val="65000"/>
                    <a:lumOff val="35000"/>
                  </a:schemeClr>
                </a:solidFill>
                <a:latin typeface="Calibri" pitchFamily="34" charset="0"/>
              </a:rPr>
              <a:t>Kazuyoshi SATO, Ph.D</a:t>
            </a:r>
          </a:p>
          <a:p>
            <a:pPr algn="r">
              <a:buNone/>
            </a:pPr>
            <a:r>
              <a:rPr lang="en-US" altLang="ja-JP" sz="2900" dirty="0" smtClean="0">
                <a:solidFill>
                  <a:schemeClr val="tx1">
                    <a:lumMod val="65000"/>
                    <a:lumOff val="35000"/>
                  </a:schemeClr>
                </a:solidFill>
                <a:latin typeface="Calibri" pitchFamily="34" charset="0"/>
              </a:rPr>
              <a:t>Nagoya University of Foreign Studies</a:t>
            </a:r>
          </a:p>
          <a:p>
            <a:pPr algn="r">
              <a:buNone/>
            </a:pPr>
            <a:r>
              <a:rPr lang="en-US" altLang="ja-JP" sz="2900" dirty="0" smtClean="0">
                <a:solidFill>
                  <a:schemeClr val="accent4">
                    <a:lumMod val="75000"/>
                  </a:schemeClr>
                </a:solidFill>
                <a:ea typeface="HGS祥南行書体" pitchFamily="66" charset="-128"/>
              </a:rPr>
              <a:t>yoshi@nufs.ac.jp</a:t>
            </a:r>
            <a:endParaRPr sz="2900" dirty="0"/>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Research Issues</a:t>
            </a:r>
            <a:endParaRPr lang="ja-JP" altLang="en-US" dirty="0"/>
          </a:p>
        </p:txBody>
      </p:sp>
      <p:sp>
        <p:nvSpPr>
          <p:cNvPr id="3" name="コンテンツ プレースホルダ 2"/>
          <p:cNvSpPr>
            <a:spLocks noGrp="1"/>
          </p:cNvSpPr>
          <p:nvPr>
            <p:ph idx="1"/>
          </p:nvPr>
        </p:nvSpPr>
        <p:spPr/>
        <p:txBody>
          <a:bodyPr/>
          <a:lstStyle/>
          <a:p>
            <a:pPr>
              <a:buNone/>
            </a:pPr>
            <a:r>
              <a:rPr lang="en-US" altLang="ja-JP" dirty="0" smtClean="0"/>
              <a:t>2. Most studies are experimental and relied on quantitative data or CA. Few studies were conduced in the classrooms by employing classroom observations or interviews (qualitative data).</a:t>
            </a:r>
          </a:p>
          <a:p>
            <a:pPr>
              <a:buNone/>
            </a:pPr>
            <a:r>
              <a:rPr lang="en-US" altLang="ja-JP" dirty="0" smtClean="0"/>
              <a:t>3. Little longitudinal research was conducted except for </a:t>
            </a:r>
            <a:r>
              <a:rPr lang="en-US" altLang="ja-JP" dirty="0" err="1" smtClean="0"/>
              <a:t>Ohta</a:t>
            </a:r>
            <a:r>
              <a:rPr lang="en-US" altLang="ja-JP" dirty="0" smtClean="0"/>
              <a:t> (2001) and Sato &amp; Takahashi (2008).</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Research Issues</a:t>
            </a:r>
            <a:endParaRPr lang="ja-JP" altLang="en-US" dirty="0"/>
          </a:p>
        </p:txBody>
      </p:sp>
      <p:sp>
        <p:nvSpPr>
          <p:cNvPr id="3" name="コンテンツ プレースホルダ 2"/>
          <p:cNvSpPr>
            <a:spLocks noGrp="1"/>
          </p:cNvSpPr>
          <p:nvPr>
            <p:ph idx="1"/>
          </p:nvPr>
        </p:nvSpPr>
        <p:spPr/>
        <p:txBody>
          <a:bodyPr/>
          <a:lstStyle/>
          <a:p>
            <a:pPr>
              <a:buNone/>
            </a:pPr>
            <a:r>
              <a:rPr lang="en-US" altLang="ja-JP" dirty="0" smtClean="0"/>
              <a:t>    Sato &amp; Takahashi (2008) conducted a three-year long study in a high school using repeated task-based instruction. Students were engaged in tasks collaboratively and improved both fluency and accuracy.</a:t>
            </a:r>
          </a:p>
          <a:p>
            <a:pPr>
              <a:buNone/>
            </a:pPr>
            <a:r>
              <a:rPr lang="en-US" altLang="ja-JP" dirty="0" smtClean="0"/>
              <a:t>    Moreover, no longitudinal studies were reported at a college level in Japan.</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r>
              <a:rPr kumimoji="1" lang="en-US" altLang="ja-JP" sz="3600" dirty="0" smtClean="0"/>
              <a:t>Research Questions</a:t>
            </a:r>
            <a:endParaRPr kumimoji="1" lang="ja-JP" altLang="en-US" sz="3600" dirty="0"/>
          </a:p>
        </p:txBody>
      </p:sp>
      <p:sp>
        <p:nvSpPr>
          <p:cNvPr id="3" name="コンテンツ プレースホルダ 2"/>
          <p:cNvSpPr>
            <a:spLocks noGrp="1"/>
          </p:cNvSpPr>
          <p:nvPr>
            <p:ph idx="1"/>
          </p:nvPr>
        </p:nvSpPr>
        <p:spPr>
          <a:xfrm>
            <a:off x="500034" y="1000108"/>
            <a:ext cx="8358246" cy="5357850"/>
          </a:xfrm>
        </p:spPr>
        <p:txBody>
          <a:bodyPr>
            <a:normAutofit fontScale="62500" lnSpcReduction="20000"/>
          </a:bodyPr>
          <a:lstStyle/>
          <a:p>
            <a:pPr>
              <a:lnSpc>
                <a:spcPct val="170000"/>
              </a:lnSpc>
              <a:buNone/>
            </a:pPr>
            <a:r>
              <a:rPr lang="en-US" sz="3800" dirty="0" smtClean="0">
                <a:latin typeface="+mj-lt"/>
              </a:rPr>
              <a:t>1 How did students perceive and engage in TBLT?</a:t>
            </a:r>
            <a:endParaRPr lang="ja-JP" altLang="en-US" sz="3800" dirty="0" smtClean="0">
              <a:latin typeface="+mj-lt"/>
            </a:endParaRPr>
          </a:p>
          <a:p>
            <a:pPr>
              <a:lnSpc>
                <a:spcPct val="170000"/>
              </a:lnSpc>
              <a:buNone/>
            </a:pPr>
            <a:r>
              <a:rPr lang="en-US" sz="3800" dirty="0" smtClean="0">
                <a:latin typeface="+mj-lt"/>
              </a:rPr>
              <a:t>2 How did TBLT influence students’ speaking skills?</a:t>
            </a:r>
            <a:endParaRPr lang="ja-JP" altLang="en-US" sz="3800" dirty="0" smtClean="0">
              <a:latin typeface="+mj-lt"/>
            </a:endParaRPr>
          </a:p>
          <a:p>
            <a:pPr marL="514350" indent="-514350">
              <a:lnSpc>
                <a:spcPct val="170000"/>
              </a:lnSpc>
              <a:buNone/>
            </a:pPr>
            <a:r>
              <a:rPr lang="en-US" sz="3800" dirty="0" smtClean="0">
                <a:latin typeface="+mj-lt"/>
              </a:rPr>
              <a:t>3 How did TBLT influence students’ English proficiency?</a:t>
            </a:r>
          </a:p>
          <a:p>
            <a:pPr marL="514350" indent="-514350">
              <a:buNone/>
            </a:pPr>
            <a:endParaRPr lang="en-US" altLang="ja-JP" sz="2800" dirty="0" smtClean="0">
              <a:latin typeface="+mj-lt"/>
            </a:endParaRPr>
          </a:p>
          <a:p>
            <a:pPr marL="514350" indent="-514350">
              <a:buNone/>
            </a:pPr>
            <a:endParaRPr lang="en-US" altLang="ja-JP" sz="2800" dirty="0" smtClean="0">
              <a:latin typeface="+mj-lt"/>
            </a:endParaRPr>
          </a:p>
          <a:p>
            <a:pPr marL="514350" indent="-514350" algn="ctr">
              <a:buNone/>
            </a:pPr>
            <a:r>
              <a:rPr lang="en-US" altLang="ja-JP" sz="5800" dirty="0" smtClean="0"/>
              <a:t>Subjects</a:t>
            </a:r>
          </a:p>
          <a:p>
            <a:pPr marL="514350" indent="-514350" algn="ctr">
              <a:buNone/>
            </a:pPr>
            <a:endParaRPr lang="en-US" altLang="ja-JP" sz="1400" dirty="0" smtClean="0">
              <a:latin typeface="+mj-lt"/>
            </a:endParaRPr>
          </a:p>
          <a:p>
            <a:pPr>
              <a:buFont typeface="Wingdings" pitchFamily="2" charset="2"/>
              <a:buChar char="Ø"/>
            </a:pPr>
            <a:r>
              <a:rPr lang="en-US" sz="3800" dirty="0" smtClean="0"/>
              <a:t>first-year nursing students </a:t>
            </a:r>
          </a:p>
          <a:p>
            <a:pPr>
              <a:buFont typeface="Wingdings" pitchFamily="2" charset="2"/>
              <a:buChar char="Ø"/>
            </a:pPr>
            <a:r>
              <a:rPr lang="en-US" sz="3800" dirty="0" smtClean="0"/>
              <a:t>six years or more English learning background</a:t>
            </a:r>
          </a:p>
          <a:p>
            <a:pPr>
              <a:buFont typeface="Wingdings" pitchFamily="2" charset="2"/>
              <a:buChar char="Ø"/>
            </a:pPr>
            <a:r>
              <a:rPr lang="en-US" sz="3800" dirty="0" smtClean="0"/>
              <a:t>English </a:t>
            </a:r>
            <a:r>
              <a:rPr lang="en-US" altLang="ja-JP" sz="3800" dirty="0" smtClean="0"/>
              <a:t>Ⅱ(compulsory course): first semester, </a:t>
            </a:r>
          </a:p>
          <a:p>
            <a:pPr>
              <a:buNone/>
            </a:pPr>
            <a:r>
              <a:rPr lang="en-US" altLang="ja-JP" sz="3800" dirty="0" smtClean="0"/>
              <a:t>	81 out of 85 students gave permission to use the data</a:t>
            </a:r>
          </a:p>
          <a:p>
            <a:pPr>
              <a:buFont typeface="Wingdings" pitchFamily="2" charset="2"/>
              <a:buChar char="Ø"/>
            </a:pPr>
            <a:r>
              <a:rPr lang="en-US" sz="3800" dirty="0" smtClean="0"/>
              <a:t>English </a:t>
            </a:r>
            <a:r>
              <a:rPr lang="en-US" altLang="ja-JP" sz="3800" dirty="0" smtClean="0"/>
              <a:t>Ⅲ(elective course) : second semester, </a:t>
            </a:r>
          </a:p>
          <a:p>
            <a:pPr>
              <a:buNone/>
            </a:pPr>
            <a:r>
              <a:rPr lang="en-US" altLang="ja-JP" sz="3800" dirty="0" smtClean="0"/>
              <a:t>	28 out of 36 students cooperated in the research</a:t>
            </a:r>
            <a:endParaRPr kumimoji="1" lang="ja-JP" altLang="en-US" sz="3800" dirty="0">
              <a:latin typeface="+mj-lt"/>
            </a:endParaRPr>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r>
              <a:rPr kumimoji="1" lang="en-US" altLang="ja-JP" sz="3600" dirty="0" smtClean="0"/>
              <a:t>TBLT Framework</a:t>
            </a:r>
            <a:endParaRPr kumimoji="1" lang="ja-JP" altLang="en-US" sz="3600" dirty="0"/>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13</a:t>
            </a:fld>
            <a:endParaRPr kumimoji="1" lang="ja-JP" altLang="en-US" dirty="0"/>
          </a:p>
        </p:txBody>
      </p:sp>
      <p:sp>
        <p:nvSpPr>
          <p:cNvPr id="9" name="コンテンツ プレースホルダ 2"/>
          <p:cNvSpPr txBox="1">
            <a:spLocks/>
          </p:cNvSpPr>
          <p:nvPr/>
        </p:nvSpPr>
        <p:spPr>
          <a:xfrm>
            <a:off x="214282" y="3500438"/>
            <a:ext cx="8786842" cy="3143248"/>
          </a:xfrm>
          <a:prstGeom prst="rect">
            <a:avLst/>
          </a:prstGeom>
        </p:spPr>
        <p:txBody>
          <a:bodyPr vert="horz" lIns="91440" tIns="45720" rIns="91440" bIns="45720" rtlCol="0">
            <a:noAutofit/>
          </a:bodyPr>
          <a:lstStyle/>
          <a:p>
            <a:endParaRPr lang="en-US" sz="2000" dirty="0" smtClean="0"/>
          </a:p>
        </p:txBody>
      </p:sp>
      <p:sp>
        <p:nvSpPr>
          <p:cNvPr id="6" name="コンテンツ プレースホルダ 5"/>
          <p:cNvSpPr>
            <a:spLocks noGrp="1"/>
          </p:cNvSpPr>
          <p:nvPr>
            <p:ph idx="1"/>
          </p:nvPr>
        </p:nvSpPr>
        <p:spPr>
          <a:xfrm>
            <a:off x="214282" y="928670"/>
            <a:ext cx="8715436" cy="5286412"/>
          </a:xfrm>
        </p:spPr>
        <p:txBody>
          <a:bodyPr>
            <a:noAutofit/>
          </a:bodyPr>
          <a:lstStyle/>
          <a:p>
            <a:pPr>
              <a:buNone/>
            </a:pPr>
            <a:r>
              <a:rPr lang="en-US" sz="2400" b="1" dirty="0" smtClean="0"/>
              <a:t>Pre-task</a:t>
            </a:r>
            <a:r>
              <a:rPr lang="en-US" sz="2400" dirty="0" smtClean="0"/>
              <a:t> (1): </a:t>
            </a:r>
          </a:p>
          <a:p>
            <a:pPr>
              <a:buFont typeface="Wingdings" pitchFamily="2" charset="2"/>
              <a:buChar char="Ø"/>
            </a:pPr>
            <a:r>
              <a:rPr lang="en-US" sz="2400" dirty="0" smtClean="0"/>
              <a:t>Model dialogues</a:t>
            </a:r>
          </a:p>
          <a:p>
            <a:pPr>
              <a:buFont typeface="Wingdings" pitchFamily="2" charset="2"/>
              <a:buChar char="Ø"/>
            </a:pPr>
            <a:r>
              <a:rPr lang="en-US" sz="2400" dirty="0" smtClean="0"/>
              <a:t>Specific vocabulary for the topic</a:t>
            </a:r>
          </a:p>
          <a:p>
            <a:pPr>
              <a:buFont typeface="Wingdings" pitchFamily="2" charset="2"/>
              <a:buChar char="Ø"/>
            </a:pPr>
            <a:r>
              <a:rPr lang="en-US" sz="2400" dirty="0" smtClean="0"/>
              <a:t>Communication strategies (conversation strategies)</a:t>
            </a:r>
          </a:p>
          <a:p>
            <a:pPr>
              <a:buNone/>
            </a:pPr>
            <a:r>
              <a:rPr lang="en-US" sz="2400" dirty="0" smtClean="0"/>
              <a:t>     </a:t>
            </a:r>
            <a:r>
              <a:rPr lang="ja-JP" altLang="en-US" sz="2400" dirty="0" smtClean="0"/>
              <a:t>・</a:t>
            </a:r>
            <a:r>
              <a:rPr lang="en-US" altLang="ja-JP" sz="2400" dirty="0" smtClean="0"/>
              <a:t> “</a:t>
            </a:r>
            <a:r>
              <a:rPr lang="en-US" sz="2400" dirty="0" smtClean="0"/>
              <a:t>Communication strategies are employed when learners are    </a:t>
            </a:r>
          </a:p>
          <a:p>
            <a:pPr>
              <a:buNone/>
            </a:pPr>
            <a:r>
              <a:rPr lang="en-US" sz="2400" dirty="0" smtClean="0"/>
              <a:t>       faced with the task of communicating meanings for which they    </a:t>
            </a:r>
          </a:p>
          <a:p>
            <a:pPr>
              <a:buNone/>
            </a:pPr>
            <a:r>
              <a:rPr lang="en-US" sz="2400" dirty="0" smtClean="0"/>
              <a:t>       lack the requisite linguistic knowledge” </a:t>
            </a:r>
            <a:r>
              <a:rPr lang="en-US" altLang="ja-JP" sz="2400" dirty="0" smtClean="0"/>
              <a:t>(Ellis, 2008, </a:t>
            </a:r>
            <a:r>
              <a:rPr lang="en-US" sz="2400" dirty="0" smtClean="0"/>
              <a:t>p. 957)</a:t>
            </a:r>
          </a:p>
          <a:p>
            <a:pPr>
              <a:buNone/>
            </a:pPr>
            <a:r>
              <a:rPr lang="en-US" altLang="ja-JP" sz="2400" dirty="0" smtClean="0"/>
              <a:t>     </a:t>
            </a:r>
            <a:r>
              <a:rPr lang="ja-JP" altLang="en-US" sz="2400" dirty="0" smtClean="0"/>
              <a:t>・ </a:t>
            </a:r>
            <a:r>
              <a:rPr lang="en-US" altLang="ja-JP" sz="2400" dirty="0" smtClean="0"/>
              <a:t>“Strategic skills help the speaker/ listener keep a conversation </a:t>
            </a:r>
          </a:p>
          <a:p>
            <a:pPr>
              <a:buNone/>
            </a:pPr>
            <a:r>
              <a:rPr lang="en-US" altLang="ja-JP" sz="2400" dirty="0" smtClean="0"/>
              <a:t>       going to its natural or desired conclusion” (</a:t>
            </a:r>
            <a:r>
              <a:rPr lang="en-US" altLang="ja-JP" sz="2400" spc="-150" dirty="0" err="1" smtClean="0"/>
              <a:t>Kehe</a:t>
            </a:r>
            <a:r>
              <a:rPr lang="en-US" altLang="ja-JP" sz="2400" spc="-150" dirty="0" smtClean="0"/>
              <a:t> &amp; </a:t>
            </a:r>
            <a:r>
              <a:rPr lang="en-US" altLang="ja-JP" sz="2400" spc="-150" dirty="0" err="1" smtClean="0"/>
              <a:t>Kehe</a:t>
            </a:r>
            <a:r>
              <a:rPr lang="en-US" altLang="ja-JP" sz="2400" spc="-150" dirty="0" smtClean="0"/>
              <a:t>, 2004, p. v) </a:t>
            </a:r>
          </a:p>
          <a:p>
            <a:pPr>
              <a:buNone/>
            </a:pPr>
            <a:r>
              <a:rPr lang="en-US" sz="2400" dirty="0" smtClean="0"/>
              <a:t>     </a:t>
            </a:r>
            <a:r>
              <a:rPr lang="ja-JP" altLang="en-US" sz="2400" dirty="0" smtClean="0"/>
              <a:t>・ </a:t>
            </a:r>
            <a:r>
              <a:rPr lang="en-US" altLang="ja-JP" sz="2400" dirty="0" smtClean="0"/>
              <a:t>“</a:t>
            </a:r>
            <a:r>
              <a:rPr lang="en-US" sz="2400" dirty="0" smtClean="0"/>
              <a:t>Explicit CS teaching is effective to raise the learner’s awareness. </a:t>
            </a:r>
          </a:p>
          <a:p>
            <a:pPr>
              <a:buNone/>
            </a:pPr>
            <a:r>
              <a:rPr lang="en-US" sz="2400" dirty="0" smtClean="0"/>
              <a:t>       Students need to be encouraged to use CSs” </a:t>
            </a:r>
            <a:r>
              <a:rPr lang="en-US" altLang="ja-JP" sz="2400" dirty="0" smtClean="0"/>
              <a:t>(Sato, 2005, p. 5)</a:t>
            </a:r>
            <a:r>
              <a:rPr lang="en-US" sz="2400" dirty="0" smtClean="0"/>
              <a:t>. </a:t>
            </a:r>
          </a:p>
          <a:p>
            <a:pPr>
              <a:buNone/>
            </a:pPr>
            <a:r>
              <a:rPr lang="en-US" sz="24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r>
              <a:rPr lang="en-US" altLang="ja-JP" sz="3600" dirty="0" smtClean="0"/>
              <a:t>TBLT Framework</a:t>
            </a:r>
            <a:endParaRPr kumimoji="1" lang="ja-JP" altLang="en-US" sz="3600" dirty="0"/>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14</a:t>
            </a:fld>
            <a:endParaRPr kumimoji="1" lang="ja-JP" altLang="en-US" dirty="0"/>
          </a:p>
        </p:txBody>
      </p:sp>
      <p:sp>
        <p:nvSpPr>
          <p:cNvPr id="9" name="コンテンツ プレースホルダ 2"/>
          <p:cNvSpPr txBox="1">
            <a:spLocks/>
          </p:cNvSpPr>
          <p:nvPr/>
        </p:nvSpPr>
        <p:spPr>
          <a:xfrm>
            <a:off x="214282" y="3500438"/>
            <a:ext cx="8786842" cy="3143248"/>
          </a:xfrm>
          <a:prstGeom prst="rect">
            <a:avLst/>
          </a:prstGeom>
        </p:spPr>
        <p:txBody>
          <a:bodyPr vert="horz" lIns="91440" tIns="45720" rIns="91440" bIns="45720" rtlCol="0">
            <a:noAutofit/>
          </a:bodyPr>
          <a:lstStyle/>
          <a:p>
            <a:endParaRPr lang="en-US" sz="2000" dirty="0" smtClean="0"/>
          </a:p>
        </p:txBody>
      </p:sp>
      <p:sp>
        <p:nvSpPr>
          <p:cNvPr id="6" name="コンテンツ プレースホルダ 5"/>
          <p:cNvSpPr>
            <a:spLocks noGrp="1"/>
          </p:cNvSpPr>
          <p:nvPr>
            <p:ph idx="1"/>
          </p:nvPr>
        </p:nvSpPr>
        <p:spPr>
          <a:xfrm>
            <a:off x="214282" y="857232"/>
            <a:ext cx="8572528" cy="5715040"/>
          </a:xfrm>
        </p:spPr>
        <p:txBody>
          <a:bodyPr>
            <a:noAutofit/>
          </a:bodyPr>
          <a:lstStyle/>
          <a:p>
            <a:pPr>
              <a:buNone/>
            </a:pPr>
            <a:r>
              <a:rPr lang="en-US" sz="2400" b="1" dirty="0" smtClean="0"/>
              <a:t>Pre-task</a:t>
            </a:r>
            <a:r>
              <a:rPr lang="en-US" sz="2400" dirty="0" smtClean="0"/>
              <a:t> (2): </a:t>
            </a:r>
          </a:p>
          <a:p>
            <a:pPr>
              <a:buNone/>
            </a:pPr>
            <a:r>
              <a:rPr lang="ja-JP" altLang="en-US" sz="2000" dirty="0" smtClean="0"/>
              <a:t>　　</a:t>
            </a:r>
            <a:r>
              <a:rPr lang="en-US" sz="2000" dirty="0" smtClean="0"/>
              <a:t>Communication strategies taught in the courses: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r>
              <a:rPr lang="en-US" sz="2400" dirty="0" smtClean="0"/>
              <a:t>Beginning questions  </a:t>
            </a:r>
          </a:p>
          <a:p>
            <a:pPr>
              <a:buNone/>
            </a:pPr>
            <a:r>
              <a:rPr lang="en-US" sz="2000" dirty="0" smtClean="0"/>
              <a:t>      e.g. [Million dollars] What would you do if you had million dollars?</a:t>
            </a:r>
          </a:p>
          <a:p>
            <a:pPr>
              <a:buNone/>
            </a:pPr>
            <a:r>
              <a:rPr lang="en-US" sz="2000" dirty="0" smtClean="0"/>
              <a:t>              [Hand-washing] How is your hand-washing in your daily life different 			           from the nurses’ style? </a:t>
            </a:r>
          </a:p>
          <a:p>
            <a:pPr>
              <a:buNone/>
            </a:pPr>
            <a:r>
              <a:rPr lang="en-US" sz="2000" dirty="0" smtClean="0"/>
              <a:t>              		           What did you notice when you performed washing in the 		           nursing class?</a:t>
            </a:r>
          </a:p>
          <a:p>
            <a:pPr>
              <a:buNone/>
            </a:pPr>
            <a:endParaRPr lang="en-US" sz="2000" dirty="0" smtClean="0"/>
          </a:p>
        </p:txBody>
      </p:sp>
      <p:graphicFrame>
        <p:nvGraphicFramePr>
          <p:cNvPr id="7" name="表 6"/>
          <p:cNvGraphicFramePr>
            <a:graphicFrameLocks noGrp="1"/>
          </p:cNvGraphicFramePr>
          <p:nvPr/>
        </p:nvGraphicFramePr>
        <p:xfrm>
          <a:off x="642910" y="1785926"/>
          <a:ext cx="8215370" cy="2330171"/>
        </p:xfrm>
        <a:graphic>
          <a:graphicData uri="http://schemas.openxmlformats.org/drawingml/2006/table">
            <a:tbl>
              <a:tblPr firstRow="1" bandRow="1">
                <a:tableStyleId>{F5AB1C69-6EDB-4FF4-983F-18BD219EF322}</a:tableStyleId>
              </a:tblPr>
              <a:tblGrid>
                <a:gridCol w="404034"/>
                <a:gridCol w="3703651"/>
                <a:gridCol w="456407"/>
                <a:gridCol w="3651278"/>
              </a:tblGrid>
              <a:tr h="500066">
                <a:tc>
                  <a:txBody>
                    <a:bodyPr/>
                    <a:lstStyle/>
                    <a:p>
                      <a:pPr algn="ctr"/>
                      <a:r>
                        <a:rPr kumimoji="1" lang="en-US" altLang="ja-JP" sz="1400" b="0" spc="0" dirty="0" smtClean="0">
                          <a:solidFill>
                            <a:schemeClr val="tx1"/>
                          </a:solidFill>
                        </a:rPr>
                        <a:t>Jun</a:t>
                      </a:r>
                      <a:r>
                        <a:rPr kumimoji="1" lang="en-US" altLang="ja-JP" sz="1400" b="0" spc="-150" dirty="0" smtClean="0">
                          <a:solidFill>
                            <a:schemeClr val="tx1"/>
                          </a:solidFill>
                        </a:rPr>
                        <a:t>.</a:t>
                      </a:r>
                      <a:endParaRPr kumimoji="1" lang="ja-JP" altLang="en-US" sz="1400" b="0" spc="-150" dirty="0">
                        <a:solidFill>
                          <a:schemeClr val="tx1"/>
                        </a:solidFill>
                      </a:endParaRPr>
                    </a:p>
                  </a:txBody>
                  <a:tcPr marL="72000" marR="72000"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Really!  Really? Pardon me? Oh, that’s great!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How about you?   </a:t>
                      </a:r>
                      <a:endParaRPr kumimoji="1" lang="ja-JP" altLang="en-US" sz="1400" b="0" dirty="0" smtClean="0">
                        <a:solidFill>
                          <a:schemeClr val="tx1"/>
                        </a:solidFill>
                        <a:latin typeface="+mn-lt"/>
                      </a:endParaRPr>
                    </a:p>
                  </a:txBody>
                  <a:tcPr marL="72000" marR="7200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spc="-150" dirty="0" smtClean="0">
                          <a:solidFill>
                            <a:schemeClr val="tx1"/>
                          </a:solidFill>
                          <a:latin typeface="+mn-lt"/>
                        </a:rPr>
                        <a:t>Oct.</a:t>
                      </a:r>
                      <a:endParaRPr kumimoji="1" lang="ja-JP" altLang="en-US" sz="1400" b="0" spc="-150" dirty="0" smtClean="0">
                        <a:solidFill>
                          <a:schemeClr val="tx1"/>
                        </a:solidFill>
                        <a:latin typeface="+mn-lt"/>
                      </a:endParaRPr>
                    </a:p>
                  </a:txBody>
                  <a:tcPr marL="72000" marR="72000" anchor="ctr">
                    <a:solidFill>
                      <a:schemeClr val="accent3">
                        <a:lumMod val="40000"/>
                        <a:lumOff val="60000"/>
                      </a:schemeClr>
                    </a:solidFill>
                  </a:tcPr>
                </a:tc>
                <a:tc>
                  <a:txBody>
                    <a:bodyPr/>
                    <a:lstStyle/>
                    <a:p>
                      <a:pPr algn="l"/>
                      <a:r>
                        <a:rPr lang="en-US" sz="1400" b="0" dirty="0" smtClean="0">
                          <a:solidFill>
                            <a:schemeClr val="tx1"/>
                          </a:solidFill>
                          <a:latin typeface="+mn-lt"/>
                        </a:rPr>
                        <a:t>Let me see …  Let me think … </a:t>
                      </a:r>
                      <a:endParaRPr lang="ja-JP" altLang="en-US" sz="1400" b="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I know what you mean. </a:t>
                      </a:r>
                      <a:r>
                        <a:rPr lang="en-US" altLang="ja-JP" sz="1400" b="0" i="1" dirty="0" smtClean="0">
                          <a:solidFill>
                            <a:schemeClr val="tx1"/>
                          </a:solidFill>
                          <a:latin typeface="+mn-lt"/>
                        </a:rPr>
                        <a:t>shadowing</a:t>
                      </a:r>
                      <a:endParaRPr lang="en-US" sz="1400" b="0" dirty="0" smtClean="0">
                        <a:solidFill>
                          <a:schemeClr val="tx1"/>
                        </a:solidFill>
                        <a:latin typeface="+mn-lt"/>
                      </a:endParaRPr>
                    </a:p>
                  </a:txBody>
                  <a:tcPr marL="72000" marR="72000" anchor="ctr">
                    <a:solidFill>
                      <a:schemeClr val="accent3">
                        <a:lumMod val="40000"/>
                        <a:lumOff val="60000"/>
                      </a:schemeClr>
                    </a:solidFill>
                  </a:tcPr>
                </a:tc>
              </a:tr>
              <a:tr h="742104">
                <a:tc>
                  <a:txBody>
                    <a:bodyPr/>
                    <a:lstStyle/>
                    <a:p>
                      <a:pPr algn="ctr"/>
                      <a:r>
                        <a:rPr kumimoji="1" lang="en-US" altLang="ja-JP" sz="1400" dirty="0" smtClean="0"/>
                        <a:t>Jun.</a:t>
                      </a:r>
                      <a:endParaRPr kumimoji="1" lang="ja-JP" altLang="en-US" sz="1400" dirty="0"/>
                    </a:p>
                  </a:txBody>
                  <a:tcPr marL="72000" marR="72000" anchor="ctr"/>
                </a:tc>
                <a:tc>
                  <a:txBody>
                    <a:bodyPr/>
                    <a:lstStyle/>
                    <a:p>
                      <a:pPr algn="l"/>
                      <a:r>
                        <a:rPr lang="en-US" sz="1400" dirty="0" smtClean="0">
                          <a:solidFill>
                            <a:schemeClr val="tx1"/>
                          </a:solidFill>
                        </a:rPr>
                        <a:t>How are you? How are you doing?   Great! Terrific! Fine! OK. Not bad.  Nice talking with you. Thank you. Bye! See you. </a:t>
                      </a:r>
                      <a:endParaRPr kumimoji="1" lang="ja-JP" altLang="en-US" sz="1400" dirty="0" smtClean="0">
                        <a:solidFill>
                          <a:schemeClr val="tx1"/>
                        </a:solidFill>
                      </a:endParaRPr>
                    </a:p>
                  </a:txBody>
                  <a:tcPr marL="72000" marR="72000" anchor="ctr"/>
                </a:tc>
                <a:tc>
                  <a:txBody>
                    <a:bodyPr/>
                    <a:lstStyle/>
                    <a:p>
                      <a:pPr algn="ctr"/>
                      <a:r>
                        <a:rPr kumimoji="1" lang="en-US" altLang="ja-JP" sz="1400" dirty="0" smtClean="0">
                          <a:solidFill>
                            <a:schemeClr val="tx1"/>
                          </a:solidFill>
                        </a:rPr>
                        <a:t>Nov.</a:t>
                      </a:r>
                      <a:endParaRPr kumimoji="1" lang="ja-JP" altLang="en-US" sz="1400" dirty="0" smtClean="0">
                        <a:solidFill>
                          <a:schemeClr val="tx1"/>
                        </a:solidFill>
                      </a:endParaRPr>
                    </a:p>
                  </a:txBody>
                  <a:tcPr marL="72000" marR="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review (</a:t>
                      </a:r>
                      <a:r>
                        <a:rPr lang="en-US" sz="1400" b="0" dirty="0" smtClean="0">
                          <a:solidFill>
                            <a:schemeClr val="tx1"/>
                          </a:solidFill>
                          <a:latin typeface="+mn-lt"/>
                        </a:rPr>
                        <a:t>Really! Really? Pardonme?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Oh, that’s great! How about you? Let me see …  Let me think … )</a:t>
                      </a:r>
                    </a:p>
                  </a:txBody>
                  <a:tcPr marL="72000" marR="72000" anchor="ctr"/>
                </a:tc>
              </a:tr>
              <a:tr h="551747">
                <a:tc>
                  <a:txBody>
                    <a:bodyPr/>
                    <a:lstStyle/>
                    <a:p>
                      <a:pPr algn="ctr"/>
                      <a:r>
                        <a:rPr kumimoji="1" lang="en-US" altLang="ja-JP" sz="1400" dirty="0" smtClean="0"/>
                        <a:t>Jul.</a:t>
                      </a:r>
                      <a:endParaRPr kumimoji="1" lang="ja-JP" altLang="en-US" sz="1400" dirty="0"/>
                    </a:p>
                  </a:txBody>
                  <a:tcPr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What does that mean?</a:t>
                      </a:r>
                      <a:r>
                        <a:rPr lang="en-US" sz="1400" b="0" dirty="0" smtClean="0">
                          <a:solidFill>
                            <a:schemeClr val="tx1"/>
                          </a:solidFill>
                          <a:latin typeface="+mn-lt"/>
                        </a:rPr>
                        <a:t> I know. </a:t>
                      </a:r>
                      <a:r>
                        <a:rPr lang="en-US" sz="1400" dirty="0" smtClean="0">
                          <a:solidFill>
                            <a:schemeClr val="tx1"/>
                          </a:solidFill>
                        </a:rPr>
                        <a:t>Sounds good! Are you kidding? Me too! Me neither!</a:t>
                      </a:r>
                      <a:endParaRPr kumimoji="1" lang="ja-JP" altLang="en-US" sz="1400" dirty="0" smtClean="0">
                        <a:solidFill>
                          <a:schemeClr val="tx1"/>
                        </a:solidFill>
                      </a:endParaRPr>
                    </a:p>
                  </a:txBody>
                  <a:tcPr marL="72000" marR="72000" anchor="ctr">
                    <a:solidFill>
                      <a:schemeClr val="accent3">
                        <a:lumMod val="40000"/>
                        <a:lumOff val="60000"/>
                      </a:schemeClr>
                    </a:solidFill>
                  </a:tcPr>
                </a:tc>
                <a:tc>
                  <a:txBody>
                    <a:bodyPr/>
                    <a:lstStyle/>
                    <a:p>
                      <a:pPr algn="ctr"/>
                      <a:r>
                        <a:rPr kumimoji="1" lang="en-US" altLang="ja-JP" sz="1400" dirty="0" smtClean="0">
                          <a:solidFill>
                            <a:schemeClr val="tx1"/>
                          </a:solidFill>
                        </a:rPr>
                        <a:t>Nov.</a:t>
                      </a:r>
                      <a:endParaRPr kumimoji="1" lang="ja-JP" altLang="en-US" sz="1400" dirty="0" smtClean="0">
                        <a:solidFill>
                          <a:schemeClr val="tx1"/>
                        </a:solidFill>
                      </a:endParaRPr>
                    </a:p>
                  </a:txBody>
                  <a:tcPr marL="72000" marR="72000"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review (</a:t>
                      </a:r>
                      <a:r>
                        <a:rPr lang="en-US" sz="1400" dirty="0" smtClean="0">
                          <a:solidFill>
                            <a:schemeClr val="tx1"/>
                          </a:solidFill>
                        </a:rPr>
                        <a:t>What does that mean?</a:t>
                      </a:r>
                      <a:r>
                        <a:rPr lang="en-US" sz="1400" b="0" dirty="0" smtClean="0">
                          <a:solidFill>
                            <a:schemeClr val="tx1"/>
                          </a:solidFill>
                          <a:latin typeface="+mn-lt"/>
                        </a:rPr>
                        <a:t> I know. </a:t>
                      </a:r>
                      <a:r>
                        <a:rPr lang="en-US" sz="1400" dirty="0" smtClean="0">
                          <a:solidFill>
                            <a:schemeClr val="tx1"/>
                          </a:solidFill>
                        </a:rPr>
                        <a:t>Sounds good! Are you kidding? Me too! Me neither! </a:t>
                      </a:r>
                      <a:endParaRPr kumimoji="1" lang="ja-JP" altLang="en-US" sz="1400" dirty="0" smtClean="0">
                        <a:solidFill>
                          <a:schemeClr val="tx1"/>
                        </a:solidFill>
                      </a:endParaRPr>
                    </a:p>
                  </a:txBody>
                  <a:tcPr marL="72000" marR="72000" anchor="ctr">
                    <a:solidFill>
                      <a:schemeClr val="accent3">
                        <a:lumMod val="40000"/>
                        <a:lumOff val="60000"/>
                      </a:schemeClr>
                    </a:solidFill>
                  </a:tcPr>
                </a:tc>
              </a:tr>
              <a:tr h="500247">
                <a:tc>
                  <a:txBody>
                    <a:bodyPr/>
                    <a:lstStyle/>
                    <a:p>
                      <a:pPr algn="ctr"/>
                      <a:r>
                        <a:rPr kumimoji="1" lang="en-US" altLang="ja-JP" sz="1400" dirty="0" smtClean="0"/>
                        <a:t>Jul.</a:t>
                      </a:r>
                      <a:endParaRPr kumimoji="1" lang="ja-JP" altLang="en-US" sz="1400" dirty="0"/>
                    </a:p>
                  </a:txBody>
                  <a:tcPr anchor="ctr"/>
                </a:tc>
                <a:tc>
                  <a:txBody>
                    <a:bodyPr/>
                    <a:lstStyle/>
                    <a:p>
                      <a:pPr algn="l"/>
                      <a:r>
                        <a:rPr lang="en-US" sz="1400" dirty="0" smtClean="0">
                          <a:solidFill>
                            <a:schemeClr val="tx1"/>
                          </a:solidFill>
                        </a:rPr>
                        <a:t>Who …?        What …?    Where …?    When …?      Why …?      How …? </a:t>
                      </a:r>
                      <a:endParaRPr kumimoji="1" lang="ja-JP" altLang="en-US" sz="1400" dirty="0" smtClean="0">
                        <a:solidFill>
                          <a:schemeClr val="tx1"/>
                        </a:solidFill>
                      </a:endParaRPr>
                    </a:p>
                  </a:txBody>
                  <a:tcPr marL="72000" marR="72000" anchor="ctr"/>
                </a:tc>
                <a:tc>
                  <a:txBody>
                    <a:bodyPr/>
                    <a:lstStyle/>
                    <a:p>
                      <a:pPr algn="ctr"/>
                      <a:r>
                        <a:rPr kumimoji="1" lang="en-US" altLang="ja-JP" sz="1400" dirty="0" smtClean="0">
                          <a:solidFill>
                            <a:schemeClr val="tx1"/>
                          </a:solidFill>
                        </a:rPr>
                        <a:t>Dec.</a:t>
                      </a:r>
                      <a:endParaRPr kumimoji="1" lang="ja-JP" altLang="en-US" sz="1400" dirty="0" smtClean="0">
                        <a:solidFill>
                          <a:schemeClr val="tx1"/>
                        </a:solidFill>
                      </a:endParaRPr>
                    </a:p>
                  </a:txBody>
                  <a:tcPr marL="72000" marR="72000" anchor="ctr"/>
                </a:tc>
                <a:tc>
                  <a:txBody>
                    <a:bodyPr/>
                    <a:lstStyle/>
                    <a:p>
                      <a:pPr algn="l"/>
                      <a:r>
                        <a:rPr kumimoji="1" lang="en-US" altLang="ja-JP" sz="1400" dirty="0" smtClean="0">
                          <a:solidFill>
                            <a:schemeClr val="tx1"/>
                          </a:solidFill>
                        </a:rPr>
                        <a:t>Review (</a:t>
                      </a:r>
                      <a:r>
                        <a:rPr lang="en-US" sz="1400" dirty="0" smtClean="0">
                          <a:solidFill>
                            <a:schemeClr val="tx1"/>
                          </a:solidFill>
                        </a:rPr>
                        <a:t>Who…? What…? Where…? When…? How…? Why…?</a:t>
                      </a:r>
                      <a:r>
                        <a:rPr lang="en-US" sz="1400" i="1" dirty="0" smtClean="0">
                          <a:solidFill>
                            <a:schemeClr val="tx1"/>
                          </a:solidFill>
                        </a:rPr>
                        <a:t>shadowing</a:t>
                      </a:r>
                      <a:r>
                        <a:rPr lang="en-US" sz="1400" dirty="0" smtClean="0">
                          <a:solidFill>
                            <a:schemeClr val="tx1"/>
                          </a:solidFill>
                        </a:rPr>
                        <a:t>)</a:t>
                      </a:r>
                      <a:endParaRPr kumimoji="1" lang="ja-JP" altLang="en-US" sz="1400" dirty="0" smtClean="0">
                        <a:solidFill>
                          <a:schemeClr val="tx1"/>
                        </a:solidFill>
                      </a:endParaRPr>
                    </a:p>
                  </a:txBody>
                  <a:tcPr marL="72000" marR="7200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TBLT Framework</a:t>
            </a:r>
            <a:endParaRPr kumimoji="1" lang="ja-JP" altLang="en-US" sz="3600" dirty="0"/>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15</a:t>
            </a:fld>
            <a:endParaRPr kumimoji="1" lang="ja-JP" altLang="en-US" dirty="0"/>
          </a:p>
        </p:txBody>
      </p:sp>
      <p:sp>
        <p:nvSpPr>
          <p:cNvPr id="6" name="コンテンツ プレースホルダ 5"/>
          <p:cNvSpPr>
            <a:spLocks noGrp="1"/>
          </p:cNvSpPr>
          <p:nvPr>
            <p:ph idx="1"/>
          </p:nvPr>
        </p:nvSpPr>
        <p:spPr>
          <a:xfrm>
            <a:off x="571472" y="1357298"/>
            <a:ext cx="8143932" cy="4614881"/>
          </a:xfrm>
        </p:spPr>
        <p:txBody>
          <a:bodyPr>
            <a:noAutofit/>
          </a:bodyPr>
          <a:lstStyle/>
          <a:p>
            <a:pPr>
              <a:buNone/>
            </a:pPr>
            <a:r>
              <a:rPr lang="en-US" sz="2400" b="1" dirty="0" smtClean="0"/>
              <a:t>Task cycle</a:t>
            </a:r>
            <a:r>
              <a:rPr lang="en-US" sz="2400" dirty="0" smtClean="0"/>
              <a:t>: </a:t>
            </a:r>
          </a:p>
          <a:p>
            <a:pPr>
              <a:buFont typeface="Wingdings" pitchFamily="2" charset="2"/>
              <a:buChar char="Ø"/>
            </a:pPr>
            <a:r>
              <a:rPr lang="en-US" sz="2400" dirty="0" smtClean="0"/>
              <a:t>Collaborative dialogues</a:t>
            </a:r>
          </a:p>
          <a:p>
            <a:pPr>
              <a:buNone/>
            </a:pPr>
            <a:r>
              <a:rPr lang="en-US" altLang="ja-JP" sz="2400" dirty="0" smtClean="0"/>
              <a:t>     </a:t>
            </a:r>
          </a:p>
          <a:p>
            <a:pPr>
              <a:buNone/>
            </a:pPr>
            <a:r>
              <a:rPr lang="en-US" altLang="ja-JP" sz="2400" dirty="0" smtClean="0"/>
              <a:t>        </a:t>
            </a:r>
          </a:p>
          <a:p>
            <a:pPr>
              <a:buNone/>
            </a:pPr>
            <a:endParaRPr lang="en-US" altLang="ja-JP" sz="2400" dirty="0" smtClean="0"/>
          </a:p>
          <a:p>
            <a:pPr>
              <a:buNone/>
            </a:pPr>
            <a:r>
              <a:rPr lang="en-US" altLang="ja-JP" sz="2400" dirty="0" smtClean="0"/>
              <a:t>           </a:t>
            </a:r>
          </a:p>
          <a:p>
            <a:pPr>
              <a:buNone/>
            </a:pPr>
            <a:endParaRPr lang="en-US" altLang="ja-JP" sz="800" dirty="0" smtClean="0"/>
          </a:p>
          <a:p>
            <a:pPr>
              <a:buFont typeface="Wingdings" pitchFamily="2" charset="2"/>
              <a:buChar char="Ø"/>
            </a:pPr>
            <a:r>
              <a:rPr lang="en-US" sz="2400" dirty="0" smtClean="0"/>
              <a:t>Audio-recording </a:t>
            </a:r>
          </a:p>
          <a:p>
            <a:pPr>
              <a:buNone/>
            </a:pPr>
            <a:endParaRPr lang="en-US" sz="1000" dirty="0" smtClean="0"/>
          </a:p>
          <a:p>
            <a:pPr>
              <a:buNone/>
            </a:pPr>
            <a:r>
              <a:rPr lang="en-US" sz="2400" b="1" dirty="0" smtClean="0"/>
              <a:t>Language focus</a:t>
            </a:r>
            <a:r>
              <a:rPr lang="en-US" sz="2400" dirty="0" smtClean="0"/>
              <a:t>: </a:t>
            </a:r>
          </a:p>
          <a:p>
            <a:pPr>
              <a:buFont typeface="Wingdings" pitchFamily="2" charset="2"/>
              <a:buChar char="Ø"/>
            </a:pPr>
            <a:r>
              <a:rPr lang="en-US" sz="2400" dirty="0" smtClean="0"/>
              <a:t>Transcription</a:t>
            </a:r>
          </a:p>
          <a:p>
            <a:pPr>
              <a:buFont typeface="Wingdings" pitchFamily="2" charset="2"/>
              <a:buChar char="Ø"/>
            </a:pPr>
            <a:r>
              <a:rPr lang="en-US" sz="2400" dirty="0" smtClean="0"/>
              <a:t>Self-evaluation</a:t>
            </a:r>
            <a:endParaRPr lang="en-US" altLang="ja-JP" sz="2400" dirty="0" smtClean="0"/>
          </a:p>
        </p:txBody>
      </p:sp>
      <p:graphicFrame>
        <p:nvGraphicFramePr>
          <p:cNvPr id="5" name="表 4"/>
          <p:cNvGraphicFramePr>
            <a:graphicFrameLocks noGrp="1"/>
          </p:cNvGraphicFramePr>
          <p:nvPr/>
        </p:nvGraphicFramePr>
        <p:xfrm>
          <a:off x="1000100" y="2214554"/>
          <a:ext cx="7524760" cy="1828800"/>
        </p:xfrm>
        <a:graphic>
          <a:graphicData uri="http://schemas.openxmlformats.org/drawingml/2006/table">
            <a:tbl>
              <a:tblPr firstRow="1" bandRow="1">
                <a:tableStyleId>{F5AB1C69-6EDB-4FF4-983F-18BD219EF322}</a:tableStyleId>
              </a:tblPr>
              <a:tblGrid>
                <a:gridCol w="3341830"/>
                <a:gridCol w="4182930"/>
              </a:tblGrid>
              <a:tr h="342902">
                <a:tc>
                  <a:txBody>
                    <a:bodyPr/>
                    <a:lstStyle/>
                    <a:p>
                      <a:pPr algn="ctr"/>
                      <a:r>
                        <a:rPr lang="en-US" altLang="ja-JP" sz="1800" dirty="0" smtClean="0">
                          <a:solidFill>
                            <a:schemeClr val="tx1"/>
                          </a:solidFill>
                        </a:rPr>
                        <a:t>Topics [English II] </a:t>
                      </a:r>
                      <a:endParaRPr kumimoji="1" lang="ja-JP" altLang="en-US" dirty="0">
                        <a:solidFill>
                          <a:schemeClr val="tx1"/>
                        </a:solidFill>
                      </a:endParaRPr>
                    </a:p>
                  </a:txBody>
                  <a:tcPr>
                    <a:solidFill>
                      <a:schemeClr val="accent3">
                        <a:lumMod val="60000"/>
                        <a:lumOff val="40000"/>
                      </a:schemeClr>
                    </a:solidFill>
                  </a:tcPr>
                </a:tc>
                <a:tc>
                  <a:txBody>
                    <a:bodyPr/>
                    <a:lstStyle/>
                    <a:p>
                      <a:pPr algn="ctr"/>
                      <a:r>
                        <a:rPr lang="en-US" sz="1800" dirty="0" smtClean="0">
                          <a:solidFill>
                            <a:schemeClr val="tx1"/>
                          </a:solidFill>
                        </a:rPr>
                        <a:t>Topics [English III] </a:t>
                      </a:r>
                      <a:endParaRPr kumimoji="1" lang="ja-JP" altLang="en-US" dirty="0">
                        <a:solidFill>
                          <a:schemeClr val="tx1"/>
                        </a:solidFill>
                      </a:endParaRPr>
                    </a:p>
                  </a:txBody>
                  <a:tcPr>
                    <a:solidFill>
                      <a:schemeClr val="accent3">
                        <a:lumMod val="60000"/>
                        <a:lumOff val="40000"/>
                      </a:schemeClr>
                    </a:solidFill>
                  </a:tcPr>
                </a:tc>
              </a:tr>
              <a:tr h="342902">
                <a:tc>
                  <a:txBody>
                    <a:bodyPr/>
                    <a:lstStyle/>
                    <a:p>
                      <a:pPr algn="ctr"/>
                      <a:r>
                        <a:rPr lang="en-US" altLang="ja-JP" sz="1800" dirty="0" smtClean="0"/>
                        <a:t>Million dollars</a:t>
                      </a:r>
                      <a:endParaRPr kumimoji="1" lang="ja-JP" altLang="en-US" dirty="0"/>
                    </a:p>
                  </a:txBody>
                  <a:tcPr>
                    <a:solidFill>
                      <a:schemeClr val="accent3">
                        <a:lumMod val="40000"/>
                        <a:lumOff val="60000"/>
                      </a:schemeClr>
                    </a:solidFill>
                  </a:tcPr>
                </a:tc>
                <a:tc>
                  <a:txBody>
                    <a:bodyPr/>
                    <a:lstStyle/>
                    <a:p>
                      <a:pPr algn="ctr">
                        <a:buNone/>
                      </a:pPr>
                      <a:r>
                        <a:rPr lang="en-US" sz="1800" dirty="0" smtClean="0"/>
                        <a:t>Hand-washing</a:t>
                      </a:r>
                    </a:p>
                  </a:txBody>
                  <a:tcPr>
                    <a:solidFill>
                      <a:schemeClr val="accent3">
                        <a:lumMod val="40000"/>
                        <a:lumOff val="60000"/>
                      </a:schemeClr>
                    </a:solidFill>
                  </a:tcPr>
                </a:tc>
              </a:tr>
              <a:tr h="3429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t>Three things about me</a:t>
                      </a:r>
                    </a:p>
                  </a:txBody>
                  <a:tcPr>
                    <a:solidFill>
                      <a:schemeClr val="accent3">
                        <a:lumMod val="40000"/>
                        <a:lumOff val="60000"/>
                      </a:schemeClr>
                    </a:solidFill>
                  </a:tcPr>
                </a:tc>
                <a:tc>
                  <a:txBody>
                    <a:bodyPr/>
                    <a:lstStyle/>
                    <a:p>
                      <a:pPr algn="ctr"/>
                      <a:r>
                        <a:rPr lang="en-US" sz="1800" dirty="0" smtClean="0"/>
                        <a:t>Blood pressure</a:t>
                      </a:r>
                      <a:endParaRPr kumimoji="1" lang="ja-JP" altLang="en-US" dirty="0"/>
                    </a:p>
                  </a:txBody>
                  <a:tcPr>
                    <a:solidFill>
                      <a:schemeClr val="accent3">
                        <a:lumMod val="40000"/>
                        <a:lumOff val="60000"/>
                      </a:schemeClr>
                    </a:solidFill>
                  </a:tcPr>
                </a:tc>
              </a:tr>
              <a:tr h="342902">
                <a:tc>
                  <a:txBody>
                    <a:bodyPr/>
                    <a:lstStyle/>
                    <a:p>
                      <a:pPr algn="ctr"/>
                      <a:r>
                        <a:rPr lang="en-US" altLang="ja-JP" sz="1800" dirty="0" smtClean="0"/>
                        <a:t>Hobbies and interests</a:t>
                      </a:r>
                      <a:endParaRPr kumimoji="1" lang="ja-JP" altLang="en-US" dirty="0"/>
                    </a:p>
                  </a:txBody>
                  <a:tcPr>
                    <a:solidFill>
                      <a:schemeClr val="accent3">
                        <a:lumMod val="40000"/>
                        <a:lumOff val="60000"/>
                      </a:schemeClr>
                    </a:solidFill>
                  </a:tcPr>
                </a:tc>
                <a:tc>
                  <a:txBody>
                    <a:bodyPr/>
                    <a:lstStyle/>
                    <a:p>
                      <a:pPr algn="ctr">
                        <a:buNone/>
                      </a:pPr>
                      <a:r>
                        <a:rPr lang="en-US" sz="1800" dirty="0" smtClean="0"/>
                        <a:t>Oral care</a:t>
                      </a:r>
                      <a:endParaRPr kumimoji="1" lang="ja-JP" altLang="en-US" dirty="0"/>
                    </a:p>
                  </a:txBody>
                  <a:tcPr>
                    <a:solidFill>
                      <a:schemeClr val="accent3">
                        <a:lumMod val="40000"/>
                        <a:lumOff val="60000"/>
                      </a:schemeClr>
                    </a:solidFill>
                  </a:tcPr>
                </a:tc>
              </a:tr>
              <a:tr h="342902">
                <a:tc>
                  <a:txBody>
                    <a:bodyPr/>
                    <a:lstStyle/>
                    <a:p>
                      <a:pPr algn="ctr"/>
                      <a:r>
                        <a:rPr lang="en-US" altLang="ja-JP" sz="1800" dirty="0" smtClean="0"/>
                        <a:t>Family, Friends, and teachers</a:t>
                      </a:r>
                      <a:endParaRPr kumimoji="1" lang="ja-JP" altLang="en-US" dirty="0"/>
                    </a:p>
                  </a:txBody>
                  <a:tcPr>
                    <a:solidFill>
                      <a:schemeClr val="accent3">
                        <a:lumMod val="40000"/>
                        <a:lumOff val="60000"/>
                      </a:schemeClr>
                    </a:solidFill>
                  </a:tcPr>
                </a:tc>
                <a:tc>
                  <a:txBody>
                    <a:bodyPr/>
                    <a:lstStyle/>
                    <a:p>
                      <a:pPr algn="ctr"/>
                      <a:r>
                        <a:rPr lang="en-US" sz="1800" dirty="0" smtClean="0"/>
                        <a:t>AED (</a:t>
                      </a:r>
                      <a:r>
                        <a:rPr lang="en-US" altLang="ja-JP" sz="1800" dirty="0" smtClean="0"/>
                        <a:t>Automated External Defibrillator)</a:t>
                      </a:r>
                      <a:endParaRPr kumimoji="1" lang="ja-JP" altLang="en-US" dirty="0"/>
                    </a:p>
                  </a:txBody>
                  <a:tcPr>
                    <a:solidFill>
                      <a:schemeClr val="accent3">
                        <a:lumMod val="40000"/>
                        <a:lumOff val="6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Data Collection</a:t>
            </a:r>
            <a:endParaRPr kumimoji="1" lang="ja-JP" altLang="en-US" sz="3600" dirty="0"/>
          </a:p>
        </p:txBody>
      </p:sp>
      <p:sp>
        <p:nvSpPr>
          <p:cNvPr id="3" name="コンテンツ プレースホルダ 2"/>
          <p:cNvSpPr>
            <a:spLocks noGrp="1"/>
          </p:cNvSpPr>
          <p:nvPr>
            <p:ph idx="1"/>
          </p:nvPr>
        </p:nvSpPr>
        <p:spPr>
          <a:xfrm>
            <a:off x="428596" y="1428736"/>
            <a:ext cx="8229600" cy="5043510"/>
          </a:xfrm>
        </p:spPr>
        <p:txBody>
          <a:bodyPr>
            <a:normAutofit fontScale="85000" lnSpcReduction="20000"/>
          </a:bodyPr>
          <a:lstStyle/>
          <a:p>
            <a:pPr>
              <a:buNone/>
            </a:pPr>
            <a:r>
              <a:rPr lang="en-US" dirty="0" smtClean="0"/>
              <a:t>Quantitative data</a:t>
            </a:r>
          </a:p>
          <a:p>
            <a:pPr>
              <a:buFont typeface="Wingdings" pitchFamily="2" charset="2"/>
              <a:buChar char="Ø"/>
            </a:pPr>
            <a:r>
              <a:rPr lang="en-US" dirty="0" smtClean="0"/>
              <a:t>General English proficiency tests: April, September, and December by means of </a:t>
            </a:r>
            <a:r>
              <a:rPr lang="en-US" altLang="ja-JP" dirty="0" smtClean="0"/>
              <a:t>CASEC </a:t>
            </a:r>
            <a:r>
              <a:rPr lang="en-US" altLang="ja-JP" sz="2800" dirty="0" smtClean="0"/>
              <a:t>(Computerized Assessment System for English Communication) by JIEM (the </a:t>
            </a:r>
            <a:r>
              <a:rPr lang="en-US" sz="2800" dirty="0" smtClean="0"/>
              <a:t>Japan Institute for Educational Measurement), Inc.</a:t>
            </a:r>
          </a:p>
          <a:p>
            <a:pPr>
              <a:buFont typeface="Wingdings" pitchFamily="2" charset="2"/>
              <a:buChar char="Ø"/>
            </a:pPr>
            <a:r>
              <a:rPr lang="en-US" dirty="0" smtClean="0"/>
              <a:t>Recorded conversations: 8 times during the courses</a:t>
            </a:r>
          </a:p>
          <a:p>
            <a:pPr>
              <a:buFont typeface="Wingdings" pitchFamily="2" charset="2"/>
              <a:buChar char="Ø"/>
            </a:pPr>
            <a:r>
              <a:rPr lang="en-US" dirty="0" smtClean="0"/>
              <a:t>Speaking tests: July and December</a:t>
            </a:r>
          </a:p>
          <a:p>
            <a:pPr>
              <a:buFont typeface="Wingdings" pitchFamily="2" charset="2"/>
              <a:buChar char="Ø"/>
            </a:pPr>
            <a:r>
              <a:rPr lang="en-US" dirty="0" smtClean="0"/>
              <a:t>Student surveys: July and December</a:t>
            </a:r>
          </a:p>
          <a:p>
            <a:pPr>
              <a:buNone/>
            </a:pPr>
            <a:endParaRPr lang="en-US" sz="900" dirty="0" smtClean="0"/>
          </a:p>
          <a:p>
            <a:pPr>
              <a:buNone/>
            </a:pPr>
            <a:r>
              <a:rPr lang="en-US" altLang="ja-JP" dirty="0" smtClean="0"/>
              <a:t>Qualitative data </a:t>
            </a:r>
          </a:p>
          <a:p>
            <a:pPr>
              <a:buFont typeface="Wingdings" pitchFamily="2" charset="2"/>
              <a:buChar char="Ø"/>
            </a:pPr>
            <a:r>
              <a:rPr lang="en-US" dirty="0" smtClean="0"/>
              <a:t>Conversation analysis of focused students</a:t>
            </a:r>
          </a:p>
          <a:p>
            <a:pPr>
              <a:buFont typeface="Wingdings" pitchFamily="2" charset="2"/>
              <a:buChar char="Ø"/>
            </a:pPr>
            <a:r>
              <a:rPr lang="en-US" dirty="0" smtClean="0"/>
              <a:t>Self-evaluation: 8 times during the courses</a:t>
            </a:r>
          </a:p>
          <a:p>
            <a:pPr>
              <a:buFont typeface="Wingdings" pitchFamily="2" charset="2"/>
              <a:buChar char="Ø"/>
            </a:pPr>
            <a:r>
              <a:rPr lang="en-US" dirty="0" smtClean="0"/>
              <a:t>Final report</a:t>
            </a:r>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4638"/>
            <a:ext cx="8643998" cy="796908"/>
          </a:xfrm>
        </p:spPr>
        <p:txBody>
          <a:bodyPr>
            <a:normAutofit/>
          </a:bodyPr>
          <a:lstStyle/>
          <a:p>
            <a:r>
              <a:rPr kumimoji="1" lang="en-US" altLang="ja-JP" sz="3200" dirty="0" smtClean="0"/>
              <a:t>Quantitative data</a:t>
            </a:r>
            <a:r>
              <a:rPr kumimoji="1" lang="en-US" altLang="ja-JP" sz="2700" dirty="0" smtClean="0"/>
              <a:t>: </a:t>
            </a:r>
            <a:r>
              <a:rPr kumimoji="1" lang="en-US" altLang="ja-JP" sz="2800" dirty="0" smtClean="0"/>
              <a:t>Criteria</a:t>
            </a:r>
            <a:r>
              <a:rPr lang="en-US" altLang="ja-JP" sz="2800" dirty="0" smtClean="0"/>
              <a:t> for</a:t>
            </a:r>
            <a:r>
              <a:rPr kumimoji="1" lang="en-US" altLang="ja-JP" sz="2800" dirty="0" smtClean="0"/>
              <a:t> </a:t>
            </a:r>
            <a:r>
              <a:rPr lang="en-US" altLang="ja-JP" sz="2800" dirty="0" smtClean="0"/>
              <a:t>R</a:t>
            </a:r>
            <a:r>
              <a:rPr lang="en-US" sz="2800" dirty="0" smtClean="0"/>
              <a:t>ecorded </a:t>
            </a:r>
            <a:r>
              <a:rPr lang="en-US" altLang="ja-JP" sz="2800" dirty="0" smtClean="0"/>
              <a:t>C</a:t>
            </a:r>
            <a:r>
              <a:rPr lang="en-US" sz="2800" dirty="0" smtClean="0"/>
              <a:t>onversations </a:t>
            </a:r>
            <a:endParaRPr kumimoji="1" lang="ja-JP" altLang="en-US" sz="2800" dirty="0"/>
          </a:p>
        </p:txBody>
      </p:sp>
      <p:graphicFrame>
        <p:nvGraphicFramePr>
          <p:cNvPr id="8" name="表 7"/>
          <p:cNvGraphicFramePr>
            <a:graphicFrameLocks noGrp="1"/>
          </p:cNvGraphicFramePr>
          <p:nvPr/>
        </p:nvGraphicFramePr>
        <p:xfrm>
          <a:off x="285721" y="1000108"/>
          <a:ext cx="8572559" cy="5663540"/>
        </p:xfrm>
        <a:graphic>
          <a:graphicData uri="http://schemas.openxmlformats.org/drawingml/2006/table">
            <a:tbl>
              <a:tblPr/>
              <a:tblGrid>
                <a:gridCol w="25400"/>
                <a:gridCol w="1403361"/>
                <a:gridCol w="84043"/>
                <a:gridCol w="1344717"/>
                <a:gridCol w="5715038"/>
              </a:tblGrid>
              <a:tr h="333648">
                <a:tc>
                  <a:txBody>
                    <a:bodyPr/>
                    <a:lstStyle/>
                    <a:p>
                      <a:pPr algn="l" fontAlgn="b"/>
                      <a:endParaRPr lang="ja-JP" altLang="en-US" sz="1000" b="0" i="0" u="none" strike="noStrike" dirty="0">
                        <a:latin typeface="ＭＳ Ｐゴシック"/>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mn-lt"/>
                        </a:rPr>
                        <a:t>Criteria</a:t>
                      </a:r>
                      <a:endParaRPr lang="en-US" sz="1800" b="0" i="0" u="none" strike="noStrike" dirty="0">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t>Points </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t>(full marks: 10)</a:t>
                      </a:r>
                      <a:endParaRPr kumimoji="1" lang="ja-JP" altLang="en-US" sz="1600" dirty="0"/>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t>description and</a:t>
                      </a:r>
                      <a:r>
                        <a:rPr lang="en-US" sz="1800" u="none" strike="noStrike" baseline="0" dirty="0" smtClean="0"/>
                        <a:t> rating</a:t>
                      </a:r>
                      <a:endParaRPr lang="en-US" sz="1800" b="0" i="0" u="none" strike="noStrike" dirty="0">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55891">
                <a:tc rowSpan="3">
                  <a:txBody>
                    <a:bodyPr/>
                    <a:lstStyle/>
                    <a:p>
                      <a:pPr algn="ctr" fontAlgn="b"/>
                      <a:r>
                        <a:rPr lang="ja-JP" altLang="en-US" sz="1000" b="0" i="0" u="none" strike="noStrike">
                          <a:latin typeface="ＭＳ Ｐゴシック"/>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dirty="0">
                          <a:latin typeface="+mn-lt"/>
                        </a:rPr>
                        <a:t>starting and small talk / leave taking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dirty="0">
                          <a:latin typeface="+mn-lt"/>
                        </a:rPr>
                        <a:t>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more than 2 pairs of typical greeting and introducing name.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953538">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a:latin typeface="+mn-lt"/>
                      </a:endParaRPr>
                    </a:p>
                  </a:txBody>
                  <a:tcPr marL="0" marR="0" marT="0" marB="0" anchor="b">
                    <a:lnL>
                      <a:noFill/>
                    </a:lnL>
                    <a:lnR>
                      <a:noFill/>
                    </a:lnR>
                    <a:lnT>
                      <a:noFill/>
                    </a:lnT>
                    <a:lnB>
                      <a:noFill/>
                    </a:lnB>
                  </a:tcPr>
                </a:tc>
                <a:tc>
                  <a:txBody>
                    <a:bodyPr/>
                    <a:lstStyle/>
                    <a:p>
                      <a:pPr algn="ctr" fontAlgn="ctr"/>
                      <a:r>
                        <a:rPr lang="en-US" altLang="ja-JP" sz="1800" b="0" i="0" u="none" strike="noStrike" dirty="0">
                          <a:latin typeface="+mn-lt"/>
                        </a:rPr>
                        <a:t>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only asking for the partner's condition with typical question such as "How are you?" or answering simply like "I'm fine, thank you." and/or introducing oneself only by one's name.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7368">
                <a:tc vMerge="1">
                  <a:txBody>
                    <a:bodyPr/>
                    <a:lstStyle/>
                    <a:p>
                      <a:endParaRPr kumimoji="1" lang="ja-JP" altLang="en-US"/>
                    </a:p>
                  </a:txBody>
                  <a:tcPr/>
                </a:tc>
                <a:tc vMerge="1">
                  <a:txBody>
                    <a:bodyPr/>
                    <a:lstStyle/>
                    <a:p>
                      <a:endParaRPr kumimoji="1" lang="ja-JP" altLang="en-US"/>
                    </a:p>
                  </a:txBody>
                  <a:tcPr/>
                </a:tc>
                <a:tc>
                  <a:txBody>
                    <a:bodyPr/>
                    <a:lstStyle/>
                    <a:p>
                      <a:pPr algn="l" fontAlgn="b"/>
                      <a:endParaRPr lang="ja-JP" altLang="en-US" sz="1800" b="0" i="0" u="none" strike="noStrike">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mn-lt"/>
                        </a:rPr>
                        <a:t>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latin typeface="+mn-lt"/>
                        </a:rPr>
                        <a:t>no </a:t>
                      </a:r>
                      <a:r>
                        <a:rPr lang="en-US" sz="1800" b="0" i="0" u="none" strike="noStrike" dirty="0" smtClean="0">
                          <a:latin typeface="+mn-lt"/>
                        </a:rPr>
                        <a:t>greeting or leave taking</a:t>
                      </a:r>
                      <a:endParaRPr lang="en-US" sz="1800" b="0" i="0" u="none" strike="noStrike" dirty="0">
                        <a:latin typeface="+mn-lt"/>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20909">
                <a:tc>
                  <a:txBody>
                    <a:bodyPr/>
                    <a:lstStyle/>
                    <a:p>
                      <a:pPr algn="l" fontAlgn="b"/>
                      <a:r>
                        <a:rPr lang="ja-JP" altLang="en-US" sz="1000" b="0" i="0" u="none" strike="noStrike">
                          <a:latin typeface="ＭＳ Ｐゴシック"/>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rowSpan="5">
                  <a:txBody>
                    <a:bodyPr/>
                    <a:lstStyle/>
                    <a:p>
                      <a:pPr algn="ctr" fontAlgn="ctr"/>
                      <a:r>
                        <a:rPr lang="en-US" sz="1800" b="0" i="0" u="none" strike="noStrike" dirty="0" smtClean="0">
                          <a:latin typeface="+mn-lt"/>
                        </a:rPr>
                        <a:t>conversation </a:t>
                      </a:r>
                      <a:r>
                        <a:rPr lang="en-US" sz="1800" b="0" i="0" u="none" strike="noStrike" dirty="0">
                          <a:latin typeface="+mn-lt"/>
                        </a:rPr>
                        <a:t>about the topic</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kumimoji="1" lang="ja-JP" altLang="en-US">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dirty="0">
                          <a:latin typeface="+mn-lt"/>
                        </a:rPr>
                        <a:t>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more responses to the response to the answer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0909">
                <a:tc>
                  <a:txBody>
                    <a:bodyPr/>
                    <a:lstStyle/>
                    <a:p>
                      <a:pPr algn="l" fontAlgn="b"/>
                      <a:endParaRPr lang="ja-JP" altLang="en-US" sz="1000" b="0" i="0" u="none" strike="noStrike">
                        <a:latin typeface="ＭＳ Ｐゴシック"/>
                      </a:endParaRPr>
                    </a:p>
                  </a:txBody>
                  <a:tcPr marL="0" marR="0" marT="0" marB="0" anchor="b">
                    <a:lnL>
                      <a:noFill/>
                    </a:lnL>
                    <a:lnR>
                      <a:noFill/>
                    </a:lnR>
                    <a:lnT>
                      <a:noFill/>
                    </a:lnT>
                    <a:lnB>
                      <a:noFill/>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a:noFill/>
                    </a:lnB>
                  </a:tcPr>
                </a:tc>
                <a:tc>
                  <a:txBody>
                    <a:bodyPr/>
                    <a:lstStyle/>
                    <a:p>
                      <a:pPr algn="ctr" fontAlgn="ctr"/>
                      <a:r>
                        <a:rPr lang="en-US" altLang="ja-JP" sz="1800" b="0" i="0" u="none" strike="noStrike">
                          <a:latin typeface="+mn-lt"/>
                        </a:rPr>
                        <a:t>3</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another response to the response to the answer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0909">
                <a:tc>
                  <a:txBody>
                    <a:bodyPr/>
                    <a:lstStyle/>
                    <a:p>
                      <a:pPr algn="l" fontAlgn="b"/>
                      <a:endParaRPr lang="ja-JP" altLang="en-US" sz="1000" b="0" i="0" u="none" strike="noStrike">
                        <a:latin typeface="ＭＳ Ｐゴシック"/>
                      </a:endParaRPr>
                    </a:p>
                  </a:txBody>
                  <a:tcPr marL="0" marR="0" marT="0" marB="0" anchor="b">
                    <a:lnL>
                      <a:noFill/>
                    </a:lnL>
                    <a:lnR>
                      <a:noFill/>
                    </a:lnR>
                    <a:lnT>
                      <a:noFill/>
                    </a:lnT>
                    <a:lnB>
                      <a:noFill/>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a:noFill/>
                    </a:lnB>
                  </a:tcPr>
                </a:tc>
                <a:tc>
                  <a:txBody>
                    <a:bodyPr/>
                    <a:lstStyle/>
                    <a:p>
                      <a:pPr algn="ctr" fontAlgn="ctr"/>
                      <a:r>
                        <a:rPr lang="en-US" altLang="ja-JP" sz="1800" b="0" i="0" u="none" strike="noStrike" dirty="0">
                          <a:latin typeface="+mn-lt"/>
                        </a:rPr>
                        <a:t>2</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response about the answer to the question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0909">
                <a:tc>
                  <a:txBody>
                    <a:bodyPr/>
                    <a:lstStyle/>
                    <a:p>
                      <a:pPr algn="l" fontAlgn="b"/>
                      <a:endParaRPr lang="ja-JP" altLang="en-US" sz="1000" b="0" i="0" u="none" strike="noStrike">
                        <a:latin typeface="ＭＳ Ｐゴシック"/>
                      </a:endParaRPr>
                    </a:p>
                  </a:txBody>
                  <a:tcPr marL="0" marR="0" marT="0" marB="0" anchor="b">
                    <a:lnL>
                      <a:noFill/>
                    </a:lnL>
                    <a:lnR>
                      <a:noFill/>
                    </a:lnR>
                    <a:lnT>
                      <a:noFill/>
                    </a:lnT>
                    <a:lnB>
                      <a:noFill/>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a:noFill/>
                    </a:lnB>
                  </a:tcPr>
                </a:tc>
                <a:tc>
                  <a:txBody>
                    <a:bodyPr/>
                    <a:lstStyle/>
                    <a:p>
                      <a:pPr algn="ctr" fontAlgn="ctr"/>
                      <a:r>
                        <a:rPr lang="en-US" altLang="ja-JP" sz="1800" b="0" i="0" u="none" strike="noStrike">
                          <a:latin typeface="+mn-lt"/>
                        </a:rPr>
                        <a:t>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only answering to the question</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0909">
                <a:tc>
                  <a:txBody>
                    <a:bodyPr/>
                    <a:lstStyle/>
                    <a:p>
                      <a:pPr algn="l" fontAlgn="b"/>
                      <a:r>
                        <a:rPr lang="ja-JP" altLang="en-US" sz="1000" b="0" i="0" u="none" strike="noStrike">
                          <a:latin typeface="ＭＳ Ｐゴシック"/>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mn-lt"/>
                        </a:rPr>
                        <a:t>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latin typeface="+mn-lt"/>
                        </a:rPr>
                        <a:t>no answer to the question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55891">
                <a:tc>
                  <a:txBody>
                    <a:bodyPr/>
                    <a:lstStyle/>
                    <a:p>
                      <a:pPr algn="l" fontAlgn="b"/>
                      <a:r>
                        <a:rPr lang="ja-JP" altLang="en-US" sz="1000" b="0" i="0" u="none" strike="noStrike">
                          <a:latin typeface="ＭＳ Ｐゴシック"/>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en-US" sz="1800" b="0" i="0" u="none" strike="noStrike">
                          <a:latin typeface="+mn-lt"/>
                        </a:rPr>
                        <a:t>delivery (eagerness to communicate)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a:latin typeface="+mn-lt"/>
                        </a:rPr>
                        <a:t>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trying to communicate not depending on their memory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55891">
                <a:tc>
                  <a:txBody>
                    <a:bodyPr/>
                    <a:lstStyle/>
                    <a:p>
                      <a:pPr algn="l" fontAlgn="b"/>
                      <a:endParaRPr lang="ja-JP" altLang="en-US" sz="1000" b="0" i="0" u="none" strike="noStrike">
                        <a:latin typeface="ＭＳ Ｐゴシック"/>
                      </a:endParaRPr>
                    </a:p>
                  </a:txBody>
                  <a:tcPr marL="0" marR="0" marT="0" marB="0" anchor="b">
                    <a:lnL>
                      <a:noFill/>
                    </a:lnL>
                    <a:lnR>
                      <a:noFill/>
                    </a:lnR>
                    <a:lnT>
                      <a:noFill/>
                    </a:lnT>
                    <a:lnB>
                      <a:noFill/>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a:noFill/>
                    </a:lnB>
                  </a:tcPr>
                </a:tc>
                <a:tc>
                  <a:txBody>
                    <a:bodyPr/>
                    <a:lstStyle/>
                    <a:p>
                      <a:pPr algn="ctr" fontAlgn="ctr"/>
                      <a:r>
                        <a:rPr lang="en-US" altLang="ja-JP" sz="1800" b="0" i="0" u="none" strike="noStrike">
                          <a:latin typeface="+mn-lt"/>
                        </a:rPr>
                        <a:t>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trying to communicate but only depending on their memory</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03070">
                <a:tc>
                  <a:txBody>
                    <a:bodyPr/>
                    <a:lstStyle/>
                    <a:p>
                      <a:pPr algn="l" fontAlgn="b"/>
                      <a:r>
                        <a:rPr lang="ja-JP" altLang="en-US" sz="1000" b="0" i="0" u="none" strike="noStrike">
                          <a:latin typeface="ＭＳ Ｐゴシック"/>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endParaRPr lang="ja-JP" altLang="en-US" sz="1800" b="0" i="0" u="none" strike="noStrike">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mn-lt"/>
                        </a:rPr>
                        <a:t>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latin typeface="+mn-lt"/>
                        </a:rPr>
                        <a:t>no sign of trying to communicate their will</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20909">
                <a:tc>
                  <a:txBody>
                    <a:bodyPr/>
                    <a:lstStyle/>
                    <a:p>
                      <a:pPr algn="l" fontAlgn="b"/>
                      <a:r>
                        <a:rPr lang="ja-JP" altLang="en-US" sz="1000" b="0" i="0" u="none" strike="noStrike">
                          <a:latin typeface="ＭＳ Ｐゴシック"/>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en-US" sz="1800" b="0" i="0" u="none" strike="noStrike">
                          <a:latin typeface="+mn-lt"/>
                        </a:rPr>
                        <a:t>dependance on Japanese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kumimoji="1" lang="ja-JP" altLang="en-US">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a:latin typeface="+mn-lt"/>
                        </a:rPr>
                        <a:t>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no dependence on Japanese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0909">
                <a:tc>
                  <a:txBody>
                    <a:bodyPr/>
                    <a:lstStyle/>
                    <a:p>
                      <a:pPr algn="l" fontAlgn="b"/>
                      <a:endParaRPr lang="ja-JP" altLang="en-US" sz="1000" b="0" i="0" u="none" strike="noStrike">
                        <a:latin typeface="ＭＳ Ｐゴシック"/>
                      </a:endParaRPr>
                    </a:p>
                  </a:txBody>
                  <a:tcPr marL="0" marR="0" marT="0" marB="0" anchor="b">
                    <a:lnL>
                      <a:noFill/>
                    </a:lnL>
                    <a:lnR>
                      <a:noFill/>
                    </a:lnR>
                    <a:lnT>
                      <a:noFill/>
                    </a:lnT>
                    <a:lnB>
                      <a:noFill/>
                    </a:lnB>
                  </a:tcPr>
                </a:tc>
                <a:tc vMerge="1">
                  <a:txBody>
                    <a:bodyPr/>
                    <a:lstStyle/>
                    <a:p>
                      <a:endParaRPr kumimoji="1" lang="ja-JP" altLang="en-US"/>
                    </a:p>
                  </a:txBody>
                  <a:tcPr/>
                </a:tc>
                <a:tc>
                  <a:txBody>
                    <a:bodyPr/>
                    <a:lstStyle/>
                    <a:p>
                      <a:endParaRPr kumimoji="1" lang="ja-JP" altLang="en-US">
                        <a:latin typeface="+mn-lt"/>
                      </a:endParaRPr>
                    </a:p>
                  </a:txBody>
                  <a:tcPr marL="0" marR="0" marT="0" marB="0" anchor="ctr">
                    <a:lnL>
                      <a:noFill/>
                    </a:lnL>
                    <a:lnR>
                      <a:noFill/>
                    </a:lnR>
                    <a:lnT>
                      <a:noFill/>
                    </a:lnT>
                    <a:lnB>
                      <a:noFill/>
                    </a:lnB>
                  </a:tcPr>
                </a:tc>
                <a:tc>
                  <a:txBody>
                    <a:bodyPr/>
                    <a:lstStyle/>
                    <a:p>
                      <a:pPr algn="ctr" fontAlgn="ctr"/>
                      <a:r>
                        <a:rPr lang="en-US" altLang="ja-JP" sz="1800" b="0" i="0" u="none" strike="noStrike">
                          <a:latin typeface="+mn-lt"/>
                        </a:rPr>
                        <a:t>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800" b="0" i="0" u="none" strike="noStrike" dirty="0">
                          <a:latin typeface="+mn-lt"/>
                        </a:rPr>
                        <a:t>depending on Japanese for once or twice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7368">
                <a:tc>
                  <a:txBody>
                    <a:bodyPr/>
                    <a:lstStyle/>
                    <a:p>
                      <a:pPr algn="l" fontAlgn="b"/>
                      <a:r>
                        <a:rPr lang="ja-JP" altLang="en-US" sz="1000" b="0" i="0" u="none" strike="noStrike">
                          <a:latin typeface="ＭＳ Ｐゴシック"/>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endParaRPr lang="ja-JP" altLang="en-US" sz="1800" b="0" i="0" u="none" strike="noStrike">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mn-lt"/>
                        </a:rPr>
                        <a:t>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latin typeface="+mn-lt"/>
                        </a:rPr>
                        <a:t>depending on Japanese for more than three times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857256"/>
          </a:xfrm>
        </p:spPr>
        <p:txBody>
          <a:bodyPr>
            <a:normAutofit/>
          </a:bodyPr>
          <a:lstStyle/>
          <a:p>
            <a:r>
              <a:rPr lang="en-US" sz="3200" dirty="0" smtClean="0"/>
              <a:t>Quantitative data: </a:t>
            </a:r>
            <a:r>
              <a:rPr lang="en-US" sz="2800" dirty="0" smtClean="0"/>
              <a:t>Criteria for Speaking </a:t>
            </a:r>
            <a:r>
              <a:rPr lang="en-US" altLang="ja-JP" sz="2800" dirty="0" smtClean="0"/>
              <a:t>T</a:t>
            </a:r>
            <a:r>
              <a:rPr lang="en-US" sz="2800" dirty="0" smtClean="0"/>
              <a:t>ests</a:t>
            </a:r>
            <a:endParaRPr kumimoji="1" lang="ja-JP" altLang="en-US" sz="2800" dirty="0"/>
          </a:p>
        </p:txBody>
      </p:sp>
      <p:graphicFrame>
        <p:nvGraphicFramePr>
          <p:cNvPr id="7" name="表 6"/>
          <p:cNvGraphicFramePr>
            <a:graphicFrameLocks noGrp="1"/>
          </p:cNvGraphicFramePr>
          <p:nvPr/>
        </p:nvGraphicFramePr>
        <p:xfrm>
          <a:off x="214282" y="785794"/>
          <a:ext cx="8737654" cy="5598564"/>
        </p:xfrm>
        <a:graphic>
          <a:graphicData uri="http://schemas.openxmlformats.org/drawingml/2006/table">
            <a:tbl>
              <a:tblPr>
                <a:tableStyleId>{5940675A-B579-460E-94D1-54222C63F5DA}</a:tableStyleId>
              </a:tblPr>
              <a:tblGrid>
                <a:gridCol w="1357322"/>
                <a:gridCol w="1308100"/>
                <a:gridCol w="6072232"/>
              </a:tblGrid>
              <a:tr h="0">
                <a:tc>
                  <a:txBody>
                    <a:bodyPr/>
                    <a:lstStyle/>
                    <a:p>
                      <a:pPr algn="ctr" fontAlgn="ctr"/>
                      <a:r>
                        <a:rPr lang="en-US" sz="1600" u="none" strike="noStrike" dirty="0"/>
                        <a:t>Criteria</a:t>
                      </a:r>
                      <a:endParaRPr lang="en-US" sz="1600" b="0" i="0" u="none" strike="noStrike" dirty="0">
                        <a:latin typeface="ＭＳ Ｐゴシック"/>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t>Points </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t>(full marks: 20)</a:t>
                      </a:r>
                      <a:endParaRPr lang="en-US" sz="1600" b="0" i="0" u="none" strike="noStrike" dirty="0" smtClean="0">
                        <a:latin typeface="ＭＳ Ｐゴシック"/>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t>description and</a:t>
                      </a:r>
                      <a:r>
                        <a:rPr lang="en-US" sz="1600" u="none" strike="noStrike" baseline="0" dirty="0" smtClean="0"/>
                        <a:t> rating</a:t>
                      </a:r>
                      <a:endParaRPr lang="en-US" sz="1600" b="0" i="0" u="none" strike="noStrike" dirty="0">
                        <a:latin typeface="ＭＳ Ｐゴシック"/>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rowSpan="4">
                  <a:txBody>
                    <a:bodyPr/>
                    <a:lstStyle/>
                    <a:p>
                      <a:pPr algn="ctr" fontAlgn="ctr"/>
                      <a:r>
                        <a:rPr lang="en-US" sz="1600" u="none" strike="noStrike" dirty="0"/>
                        <a:t>Fluency and content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600" u="none" strike="noStrike" dirty="0"/>
                        <a:t>10</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maintain a 5-minute conversation fluently, with good content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dirty="0"/>
                        <a:t>7</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maintain a 5-minute conversation with some silence, with adequate content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dirty="0"/>
                        <a:t>4</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maintain a 5-minute conversation with some silence, with poor content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506744">
                <a:tc vMerge="1">
                  <a:txBody>
                    <a:bodyPr/>
                    <a:lstStyle/>
                    <a:p>
                      <a:endParaRPr kumimoji="1" lang="ja-JP" altLang="en-US"/>
                    </a:p>
                  </a:txBody>
                  <a:tcPr/>
                </a:tc>
                <a:tc>
                  <a:txBody>
                    <a:bodyPr/>
                    <a:lstStyle/>
                    <a:p>
                      <a:pPr algn="ctr" fontAlgn="ctr"/>
                      <a:r>
                        <a:rPr lang="en-US" altLang="ja-JP" sz="1600" u="none" strike="noStrike" dirty="0"/>
                        <a:t>1</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hardly able to maintain a 5-minute conversation with some long silences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242597">
                <a:tc rowSpan="3">
                  <a:txBody>
                    <a:bodyPr/>
                    <a:lstStyle/>
                    <a:p>
                      <a:pPr algn="ctr" fontAlgn="ctr"/>
                      <a:r>
                        <a:rPr lang="en-US" sz="1600" u="none" strike="noStrike" dirty="0"/>
                        <a:t>Accuracy (grammar and pronunciation)</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600" u="none" strike="noStrike" dirty="0"/>
                        <a:t>3</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communicate with accuracy</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242597">
                <a:tc vMerge="1">
                  <a:txBody>
                    <a:bodyPr/>
                    <a:lstStyle/>
                    <a:p>
                      <a:endParaRPr kumimoji="1" lang="ja-JP" altLang="en-US"/>
                    </a:p>
                  </a:txBody>
                  <a:tcPr/>
                </a:tc>
                <a:tc>
                  <a:txBody>
                    <a:bodyPr/>
                    <a:lstStyle/>
                    <a:p>
                      <a:pPr algn="ctr" fontAlgn="ctr"/>
                      <a:r>
                        <a:rPr lang="en-US" altLang="ja-JP" sz="1600" u="none" strike="noStrike" dirty="0"/>
                        <a:t>2</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communicate with some errors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248436">
                <a:tc vMerge="1">
                  <a:txBody>
                    <a:bodyPr/>
                    <a:lstStyle/>
                    <a:p>
                      <a:endParaRPr kumimoji="1" lang="ja-JP" altLang="en-US"/>
                    </a:p>
                  </a:txBody>
                  <a:tcPr/>
                </a:tc>
                <a:tc>
                  <a:txBody>
                    <a:bodyPr/>
                    <a:lstStyle/>
                    <a:p>
                      <a:pPr algn="ctr" fontAlgn="ctr"/>
                      <a:r>
                        <a:rPr lang="en-US" altLang="ja-JP" sz="1600" u="none" strike="noStrike"/>
                        <a:t>1</a:t>
                      </a:r>
                      <a:endParaRPr lang="en-US" altLang="ja-JP" sz="1600" b="0" i="0" u="none" strike="noStrike">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Communicate with many errors, using mainly key words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242597">
                <a:tc rowSpan="3">
                  <a:txBody>
                    <a:bodyPr/>
                    <a:lstStyle/>
                    <a:p>
                      <a:pPr algn="ctr" fontAlgn="ctr"/>
                      <a:r>
                        <a:rPr lang="en-US" sz="1600" u="none" strike="noStrike" dirty="0"/>
                        <a:t>Delivery (volume and eye contact)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600" u="none" strike="noStrike" dirty="0"/>
                        <a:t>3</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speak with good volume and eye contact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dirty="0"/>
                        <a:t>2</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Occasionally speak with adequate volume and eye contact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a:t>1</a:t>
                      </a:r>
                      <a:endParaRPr lang="en-US" altLang="ja-JP" sz="1600" b="0" i="0" u="none" strike="noStrike">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hardly able to speak with adequate volume and eye contact</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rowSpan="4">
                  <a:txBody>
                    <a:bodyPr/>
                    <a:lstStyle/>
                    <a:p>
                      <a:pPr algn="ctr" fontAlgn="ctr"/>
                      <a:r>
                        <a:rPr lang="en-US" sz="1600" u="none" strike="noStrike" dirty="0"/>
                        <a:t> Strategies (conversation strategies and follow-up questions)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600" u="none" strike="noStrike" dirty="0"/>
                        <a:t>4</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use many conversation strategies and follow-up questions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dirty="0"/>
                        <a:t>3</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able to use some conversation strategies and follow up questions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363897">
                <a:tc vMerge="1">
                  <a:txBody>
                    <a:bodyPr/>
                    <a:lstStyle/>
                    <a:p>
                      <a:endParaRPr kumimoji="1" lang="ja-JP" altLang="en-US"/>
                    </a:p>
                  </a:txBody>
                  <a:tcPr/>
                </a:tc>
                <a:tc>
                  <a:txBody>
                    <a:bodyPr/>
                    <a:lstStyle/>
                    <a:p>
                      <a:pPr algn="ctr" fontAlgn="ctr"/>
                      <a:r>
                        <a:rPr lang="en-US" altLang="ja-JP" sz="1600" u="none" strike="noStrike" dirty="0"/>
                        <a:t>2</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Use a few conversation strategies and follow-up questions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465442">
                <a:tc vMerge="1">
                  <a:txBody>
                    <a:bodyPr/>
                    <a:lstStyle/>
                    <a:p>
                      <a:endParaRPr kumimoji="1" lang="ja-JP" altLang="en-US"/>
                    </a:p>
                  </a:txBody>
                  <a:tcPr/>
                </a:tc>
                <a:tc>
                  <a:txBody>
                    <a:bodyPr/>
                    <a:lstStyle/>
                    <a:p>
                      <a:pPr algn="ctr" fontAlgn="ctr"/>
                      <a:r>
                        <a:rPr lang="en-US" altLang="ja-JP" sz="1600" u="none" strike="noStrike" dirty="0"/>
                        <a:t>1</a:t>
                      </a:r>
                      <a:endParaRPr lang="en-US" altLang="ja-JP"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u="none" strike="noStrike" dirty="0"/>
                        <a:t>Be hardly able to use conversation strategies and follow-up questions</a:t>
                      </a:r>
                      <a:endParaRPr lang="en-US" sz="1600" b="0" i="0" u="none" strike="noStrike" dirty="0">
                        <a:latin typeface="ＭＳ Ｐゴシック"/>
                      </a:endParaRPr>
                    </a:p>
                  </a:txBody>
                  <a:tcPr marL="0" marR="0" marT="0" marB="0" anchor="ctr">
                    <a:lnL w="12700" cmpd="sng">
                      <a:noFill/>
                    </a:lnL>
                    <a:lnR w="12700" cmpd="sng">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65896" name="Object 8"/>
          <p:cNvGraphicFramePr>
            <a:graphicFrameLocks noChangeAspect="1"/>
          </p:cNvGraphicFramePr>
          <p:nvPr/>
        </p:nvGraphicFramePr>
        <p:xfrm>
          <a:off x="285720" y="4071942"/>
          <a:ext cx="4114800" cy="2581275"/>
        </p:xfrm>
        <a:graphic>
          <a:graphicData uri="http://schemas.openxmlformats.org/presentationml/2006/ole">
            <p:oleObj spid="_x0000_s1028" name="グラフ" r:id="rId4" imgW="4889500" imgH="3073400" progId="Excel.Sheet.8">
              <p:embed/>
            </p:oleObj>
          </a:graphicData>
        </a:graphic>
      </p:graphicFrame>
      <p:sp>
        <p:nvSpPr>
          <p:cNvPr id="2" name="タイトル 1"/>
          <p:cNvSpPr>
            <a:spLocks noGrp="1"/>
          </p:cNvSpPr>
          <p:nvPr>
            <p:ph type="title"/>
          </p:nvPr>
        </p:nvSpPr>
        <p:spPr>
          <a:xfrm>
            <a:off x="428596" y="285728"/>
            <a:ext cx="8229600" cy="1285884"/>
          </a:xfrm>
        </p:spPr>
        <p:txBody>
          <a:bodyPr>
            <a:normAutofit fontScale="90000"/>
          </a:bodyPr>
          <a:lstStyle/>
          <a:p>
            <a:r>
              <a:rPr kumimoji="1" lang="en-US" altLang="ja-JP" sz="3600" dirty="0" smtClean="0"/>
              <a:t>Quantitative Results: </a:t>
            </a:r>
            <a:r>
              <a:rPr lang="en-US" sz="2800" dirty="0" smtClean="0"/>
              <a:t>General English </a:t>
            </a:r>
            <a:r>
              <a:rPr lang="en-US" altLang="ja-JP" sz="2800" dirty="0" smtClean="0"/>
              <a:t>p</a:t>
            </a:r>
            <a:r>
              <a:rPr lang="en-US" sz="2800" dirty="0" smtClean="0"/>
              <a:t>roficiency tests</a:t>
            </a:r>
            <a:br>
              <a:rPr lang="en-US" sz="2800" dirty="0" smtClean="0"/>
            </a:br>
            <a:r>
              <a:rPr lang="en-US" sz="2400" dirty="0" smtClean="0"/>
              <a:t>Ratios of each proficiency in the whole</a:t>
            </a:r>
            <a:r>
              <a:rPr lang="en-US" sz="1800" dirty="0" smtClean="0"/>
              <a:t/>
            </a:r>
            <a:br>
              <a:rPr lang="en-US" sz="1800" dirty="0" smtClean="0"/>
            </a:br>
            <a:endParaRPr kumimoji="1" lang="ja-JP" altLang="en-US" sz="1800" dirty="0"/>
          </a:p>
        </p:txBody>
      </p:sp>
      <p:sp>
        <p:nvSpPr>
          <p:cNvPr id="13" name="正方形/長方形 12"/>
          <p:cNvSpPr/>
          <p:nvPr/>
        </p:nvSpPr>
        <p:spPr>
          <a:xfrm>
            <a:off x="4500562" y="1357298"/>
            <a:ext cx="4429156" cy="646331"/>
          </a:xfrm>
          <a:prstGeom prst="rect">
            <a:avLst/>
          </a:prstGeom>
        </p:spPr>
        <p:txBody>
          <a:bodyPr wrap="square">
            <a:spAutoFit/>
          </a:bodyPr>
          <a:lstStyle/>
          <a:p>
            <a:r>
              <a:rPr lang="en-US" dirty="0" smtClean="0"/>
              <a:t>       Section 2: Knowledge of phrasal    </a:t>
            </a:r>
          </a:p>
          <a:p>
            <a:r>
              <a:rPr lang="en-US" dirty="0" smtClean="0"/>
              <a:t>                         expression and usage (n=24)</a:t>
            </a:r>
            <a:endParaRPr lang="ja-JP" altLang="en-US" dirty="0"/>
          </a:p>
        </p:txBody>
      </p:sp>
      <p:sp>
        <p:nvSpPr>
          <p:cNvPr id="14" name="正方形/長方形 13"/>
          <p:cNvSpPr/>
          <p:nvPr/>
        </p:nvSpPr>
        <p:spPr>
          <a:xfrm>
            <a:off x="357158" y="1357298"/>
            <a:ext cx="4572000" cy="369332"/>
          </a:xfrm>
          <a:prstGeom prst="rect">
            <a:avLst/>
          </a:prstGeom>
        </p:spPr>
        <p:txBody>
          <a:bodyPr>
            <a:spAutoFit/>
          </a:bodyPr>
          <a:lstStyle/>
          <a:p>
            <a:r>
              <a:rPr lang="en-US" dirty="0" smtClean="0"/>
              <a:t>Section 1: Knowledge of vocabulary (n=24)</a:t>
            </a:r>
          </a:p>
        </p:txBody>
      </p:sp>
      <p:sp>
        <p:nvSpPr>
          <p:cNvPr id="15" name="正方形/長方形 14"/>
          <p:cNvSpPr/>
          <p:nvPr/>
        </p:nvSpPr>
        <p:spPr>
          <a:xfrm>
            <a:off x="357158" y="4000504"/>
            <a:ext cx="4357686" cy="646331"/>
          </a:xfrm>
          <a:prstGeom prst="rect">
            <a:avLst/>
          </a:prstGeom>
        </p:spPr>
        <p:txBody>
          <a:bodyPr wrap="square">
            <a:spAutoFit/>
          </a:bodyPr>
          <a:lstStyle/>
          <a:p>
            <a:r>
              <a:rPr lang="en-US" dirty="0" smtClean="0"/>
              <a:t>Section 3: Listening ability—understanding                                      </a:t>
            </a:r>
          </a:p>
          <a:p>
            <a:r>
              <a:rPr lang="en-US" dirty="0" smtClean="0"/>
              <a:t>                   of main idea (n=24)</a:t>
            </a:r>
            <a:endParaRPr lang="ja-JP" altLang="en-US" dirty="0"/>
          </a:p>
        </p:txBody>
      </p:sp>
      <p:sp>
        <p:nvSpPr>
          <p:cNvPr id="16" name="正方形/長方形 15"/>
          <p:cNvSpPr/>
          <p:nvPr/>
        </p:nvSpPr>
        <p:spPr>
          <a:xfrm>
            <a:off x="4714876" y="4000504"/>
            <a:ext cx="4214810" cy="646331"/>
          </a:xfrm>
          <a:prstGeom prst="rect">
            <a:avLst/>
          </a:prstGeom>
        </p:spPr>
        <p:txBody>
          <a:bodyPr wrap="square">
            <a:spAutoFit/>
          </a:bodyPr>
          <a:lstStyle/>
          <a:p>
            <a:r>
              <a:rPr lang="en-US" dirty="0" smtClean="0"/>
              <a:t>Section 4: Listening ability--understanding   </a:t>
            </a:r>
          </a:p>
          <a:p>
            <a:r>
              <a:rPr lang="en-US" dirty="0" smtClean="0"/>
              <a:t>                   of specific information (n=24)</a:t>
            </a:r>
            <a:endParaRPr lang="ja-JP" altLang="en-US" dirty="0"/>
          </a:p>
        </p:txBody>
      </p:sp>
      <p:sp>
        <p:nvSpPr>
          <p:cNvPr id="17" name="テキスト ボックス 16"/>
          <p:cNvSpPr txBox="1"/>
          <p:nvPr/>
        </p:nvSpPr>
        <p:spPr>
          <a:xfrm>
            <a:off x="428596" y="1785926"/>
            <a:ext cx="285752" cy="307777"/>
          </a:xfrm>
          <a:prstGeom prst="rect">
            <a:avLst/>
          </a:prstGeom>
          <a:noFill/>
        </p:spPr>
        <p:txBody>
          <a:bodyPr wrap="square" rtlCol="0">
            <a:spAutoFit/>
          </a:bodyPr>
          <a:lstStyle/>
          <a:p>
            <a:r>
              <a:rPr kumimoji="1" lang="en-US" altLang="ja-JP" sz="1400" dirty="0" smtClean="0"/>
              <a:t>%</a:t>
            </a:r>
            <a:endParaRPr kumimoji="1" lang="ja-JP" altLang="en-US" sz="1400" dirty="0"/>
          </a:p>
        </p:txBody>
      </p:sp>
      <p:sp>
        <p:nvSpPr>
          <p:cNvPr id="20" name="テキスト ボックス 19"/>
          <p:cNvSpPr txBox="1"/>
          <p:nvPr/>
        </p:nvSpPr>
        <p:spPr>
          <a:xfrm>
            <a:off x="4929190" y="4357694"/>
            <a:ext cx="285752" cy="307777"/>
          </a:xfrm>
          <a:prstGeom prst="rect">
            <a:avLst/>
          </a:prstGeom>
          <a:noFill/>
        </p:spPr>
        <p:txBody>
          <a:bodyPr wrap="square" rtlCol="0">
            <a:spAutoFit/>
          </a:bodyPr>
          <a:lstStyle/>
          <a:p>
            <a:r>
              <a:rPr kumimoji="1" lang="en-US" altLang="ja-JP" sz="1400" dirty="0" smtClean="0"/>
              <a:t>%</a:t>
            </a:r>
            <a:endParaRPr kumimoji="1" lang="ja-JP" altLang="en-US" sz="1400" dirty="0"/>
          </a:p>
        </p:txBody>
      </p:sp>
      <p:sp>
        <p:nvSpPr>
          <p:cNvPr id="21" name="テキスト ボックス 20"/>
          <p:cNvSpPr txBox="1"/>
          <p:nvPr/>
        </p:nvSpPr>
        <p:spPr>
          <a:xfrm>
            <a:off x="4786314" y="1857364"/>
            <a:ext cx="285752" cy="307777"/>
          </a:xfrm>
          <a:prstGeom prst="rect">
            <a:avLst/>
          </a:prstGeom>
          <a:noFill/>
        </p:spPr>
        <p:txBody>
          <a:bodyPr wrap="square" rtlCol="0">
            <a:spAutoFit/>
          </a:bodyPr>
          <a:lstStyle/>
          <a:p>
            <a:r>
              <a:rPr kumimoji="1" lang="en-US" altLang="ja-JP" sz="1400" dirty="0" smtClean="0"/>
              <a:t>%</a:t>
            </a:r>
            <a:endParaRPr kumimoji="1" lang="ja-JP" altLang="en-US" sz="1400" dirty="0"/>
          </a:p>
        </p:txBody>
      </p:sp>
      <p:sp>
        <p:nvSpPr>
          <p:cNvPr id="22" name="テキスト ボックス 21"/>
          <p:cNvSpPr txBox="1"/>
          <p:nvPr/>
        </p:nvSpPr>
        <p:spPr>
          <a:xfrm>
            <a:off x="428596" y="4286256"/>
            <a:ext cx="285752" cy="307777"/>
          </a:xfrm>
          <a:prstGeom prst="rect">
            <a:avLst/>
          </a:prstGeom>
          <a:noFill/>
        </p:spPr>
        <p:txBody>
          <a:bodyPr wrap="square" rtlCol="0">
            <a:spAutoFit/>
          </a:bodyPr>
          <a:lstStyle/>
          <a:p>
            <a:r>
              <a:rPr kumimoji="1" lang="en-US" altLang="ja-JP" sz="1400" dirty="0" smtClean="0"/>
              <a:t>%</a:t>
            </a:r>
            <a:endParaRPr kumimoji="1" lang="ja-JP" altLang="en-US" sz="1400" dirty="0"/>
          </a:p>
        </p:txBody>
      </p:sp>
      <p:graphicFrame>
        <p:nvGraphicFramePr>
          <p:cNvPr id="165894" name="Object 6"/>
          <p:cNvGraphicFramePr>
            <a:graphicFrameLocks noChangeAspect="1"/>
          </p:cNvGraphicFramePr>
          <p:nvPr/>
        </p:nvGraphicFramePr>
        <p:xfrm>
          <a:off x="285720" y="1428736"/>
          <a:ext cx="4114800" cy="2552700"/>
        </p:xfrm>
        <a:graphic>
          <a:graphicData uri="http://schemas.openxmlformats.org/presentationml/2006/ole">
            <p:oleObj spid="_x0000_s1026" name="グラフ" r:id="rId5" imgW="4889500" imgH="3035300" progId="Excel.Sheet.8">
              <p:embed/>
            </p:oleObj>
          </a:graphicData>
        </a:graphic>
      </p:graphicFrame>
      <p:graphicFrame>
        <p:nvGraphicFramePr>
          <p:cNvPr id="165895" name="Object 7"/>
          <p:cNvGraphicFramePr>
            <a:graphicFrameLocks noChangeAspect="1"/>
          </p:cNvGraphicFramePr>
          <p:nvPr/>
        </p:nvGraphicFramePr>
        <p:xfrm>
          <a:off x="4643438" y="1500174"/>
          <a:ext cx="4114800" cy="2552700"/>
        </p:xfrm>
        <a:graphic>
          <a:graphicData uri="http://schemas.openxmlformats.org/presentationml/2006/ole">
            <p:oleObj spid="_x0000_s1027" name="グラフ" r:id="rId6" imgW="4889500" imgH="3035300" progId="Excel.Sheet.8">
              <p:embed/>
            </p:oleObj>
          </a:graphicData>
        </a:graphic>
      </p:graphicFrame>
      <p:graphicFrame>
        <p:nvGraphicFramePr>
          <p:cNvPr id="165897" name="Object 9"/>
          <p:cNvGraphicFramePr>
            <a:graphicFrameLocks noChangeAspect="1"/>
          </p:cNvGraphicFramePr>
          <p:nvPr/>
        </p:nvGraphicFramePr>
        <p:xfrm>
          <a:off x="4714876" y="4071942"/>
          <a:ext cx="4114800" cy="2552700"/>
        </p:xfrm>
        <a:graphic>
          <a:graphicData uri="http://schemas.openxmlformats.org/presentationml/2006/ole">
            <p:oleObj spid="_x0000_s1029" name="グラフ" r:id="rId7" imgW="4889500" imgH="3035300" progId="Excel.Sheet.8">
              <p:embed/>
            </p:oleObj>
          </a:graphicData>
        </a:graphic>
      </p:graphicFrame>
      <p:sp>
        <p:nvSpPr>
          <p:cNvPr id="19" name="スライド番号プレースホルダ 18"/>
          <p:cNvSpPr>
            <a:spLocks noGrp="1"/>
          </p:cNvSpPr>
          <p:nvPr>
            <p:ph type="sldNum" sz="quarter" idx="12"/>
          </p:nvPr>
        </p:nvSpPr>
        <p:spPr/>
        <p:txBody>
          <a:bodyPr/>
          <a:lstStyle/>
          <a:p>
            <a:fld id="{5EC28836-DFE5-41EF-AD1F-9CBEF24A0A51}"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lang="ja-JP" altLang="en-US" dirty="0"/>
          </a:p>
        </p:txBody>
      </p:sp>
      <p:sp>
        <p:nvSpPr>
          <p:cNvPr id="3" name="コンテンツ プレースホルダ 2"/>
          <p:cNvSpPr>
            <a:spLocks noGrp="1"/>
          </p:cNvSpPr>
          <p:nvPr>
            <p:ph idx="1"/>
          </p:nvPr>
        </p:nvSpPr>
        <p:spPr/>
        <p:txBody>
          <a:bodyPr/>
          <a:lstStyle/>
          <a:p>
            <a:pPr>
              <a:buNone/>
            </a:pPr>
            <a:r>
              <a:rPr lang="ja-JP" altLang="en-US" dirty="0" smtClean="0"/>
              <a:t>“</a:t>
            </a:r>
            <a:r>
              <a:rPr lang="en-US" altLang="ja-JP" dirty="0" smtClean="0"/>
              <a:t>[T]here is less evidence to support task-based instruction, although there are strong theoretical grounds for its advocacy” (Ellis, 2005, p. 725). Moreover, little is known about how learners interact with other classmates through “collaborative dialogue” (see Swain, 2000) and construct their learning socially in a task-based ESP class.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4143380"/>
            <a:ext cx="8229600" cy="714380"/>
          </a:xfrm>
        </p:spPr>
        <p:txBody>
          <a:bodyPr>
            <a:normAutofit fontScale="90000"/>
          </a:bodyPr>
          <a:lstStyle/>
          <a:p>
            <a:r>
              <a:rPr lang="en-US" sz="3600" dirty="0" smtClean="0"/>
              <a:t>Quantitative Results</a:t>
            </a:r>
            <a:r>
              <a:rPr lang="en-US" dirty="0" smtClean="0"/>
              <a:t>: </a:t>
            </a:r>
            <a:r>
              <a:rPr lang="en-US" sz="3100" dirty="0" smtClean="0"/>
              <a:t>Speaking </a:t>
            </a:r>
            <a:r>
              <a:rPr lang="en-US" altLang="ja-JP" sz="3100" dirty="0" smtClean="0"/>
              <a:t>T</a:t>
            </a:r>
            <a:r>
              <a:rPr lang="en-US" sz="3100" dirty="0" smtClean="0"/>
              <a:t>ests</a:t>
            </a:r>
            <a:endParaRPr kumimoji="1" lang="ja-JP" altLang="en-US" sz="3100" dirty="0"/>
          </a:p>
        </p:txBody>
      </p:sp>
      <p:graphicFrame>
        <p:nvGraphicFramePr>
          <p:cNvPr id="8" name="Object 2"/>
          <p:cNvGraphicFramePr>
            <a:graphicFrameLocks noChangeAspect="1"/>
          </p:cNvGraphicFramePr>
          <p:nvPr/>
        </p:nvGraphicFramePr>
        <p:xfrm>
          <a:off x="571472" y="4857736"/>
          <a:ext cx="7643866" cy="2000264"/>
        </p:xfrm>
        <a:graphic>
          <a:graphicData uri="http://schemas.openxmlformats.org/drawingml/2006/chart">
            <c:chart xmlns:c="http://schemas.openxmlformats.org/drawingml/2006/chart" xmlns:r="http://schemas.openxmlformats.org/officeDocument/2006/relationships" r:id="rId4"/>
          </a:graphicData>
        </a:graphic>
      </p:graphicFrame>
      <p:sp>
        <p:nvSpPr>
          <p:cNvPr id="10" name="日付プレースホルダ 3"/>
          <p:cNvSpPr txBox="1">
            <a:spLocks/>
          </p:cNvSpPr>
          <p:nvPr/>
        </p:nvSpPr>
        <p:spPr>
          <a:xfrm>
            <a:off x="5286380" y="4857760"/>
            <a:ext cx="785818" cy="500042"/>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n=32</a:t>
            </a:r>
          </a:p>
        </p:txBody>
      </p:sp>
      <p:sp>
        <p:nvSpPr>
          <p:cNvPr id="12" name="スライド番号プレースホルダ 11"/>
          <p:cNvSpPr>
            <a:spLocks noGrp="1"/>
          </p:cNvSpPr>
          <p:nvPr>
            <p:ph type="sldNum" sz="quarter" idx="12"/>
          </p:nvPr>
        </p:nvSpPr>
        <p:spPr/>
        <p:txBody>
          <a:bodyPr/>
          <a:lstStyle/>
          <a:p>
            <a:fld id="{5EC28836-DFE5-41EF-AD1F-9CBEF24A0A51}" type="slidenum">
              <a:rPr kumimoji="1" lang="ja-JP" altLang="en-US" smtClean="0"/>
              <a:pPr/>
              <a:t>20</a:t>
            </a:fld>
            <a:endParaRPr kumimoji="1" lang="ja-JP" altLang="en-US"/>
          </a:p>
        </p:txBody>
      </p:sp>
      <p:sp>
        <p:nvSpPr>
          <p:cNvPr id="13" name="日付プレースホルダ 3"/>
          <p:cNvSpPr txBox="1">
            <a:spLocks/>
          </p:cNvSpPr>
          <p:nvPr/>
        </p:nvSpPr>
        <p:spPr>
          <a:xfrm>
            <a:off x="785786" y="4714884"/>
            <a:ext cx="785818" cy="57148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points</a:t>
            </a:r>
          </a:p>
        </p:txBody>
      </p:sp>
      <p:sp>
        <p:nvSpPr>
          <p:cNvPr id="14" name="日付プレースホルダ 3"/>
          <p:cNvSpPr txBox="1">
            <a:spLocks/>
          </p:cNvSpPr>
          <p:nvPr/>
        </p:nvSpPr>
        <p:spPr>
          <a:xfrm>
            <a:off x="0" y="928670"/>
            <a:ext cx="8072462" cy="500066"/>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points             English II (1</a:t>
            </a:r>
            <a:r>
              <a:rPr lang="en-US" altLang="ja-JP" baseline="30000" dirty="0" smtClean="0"/>
              <a:t>st</a:t>
            </a:r>
            <a:r>
              <a:rPr lang="en-US" altLang="ja-JP" dirty="0" smtClean="0"/>
              <a:t>  semester)                                         English III (2</a:t>
            </a:r>
            <a:r>
              <a:rPr lang="en-US" altLang="ja-JP" baseline="30000" dirty="0" smtClean="0"/>
              <a:t>nd</a:t>
            </a:r>
            <a:r>
              <a:rPr lang="en-US" altLang="ja-JP" dirty="0" smtClean="0"/>
              <a:t> semester)</a:t>
            </a:r>
            <a:r>
              <a:rPr lang="ja-JP" altLang="en-US" dirty="0" smtClean="0"/>
              <a:t>　　</a:t>
            </a:r>
            <a:endParaRPr lang="en-US" altLang="ja-JP" dirty="0" smtClean="0"/>
          </a:p>
        </p:txBody>
      </p:sp>
      <p:sp>
        <p:nvSpPr>
          <p:cNvPr id="15" name="正方形/長方形 14"/>
          <p:cNvSpPr/>
          <p:nvPr/>
        </p:nvSpPr>
        <p:spPr>
          <a:xfrm>
            <a:off x="785786" y="357166"/>
            <a:ext cx="7715304" cy="584775"/>
          </a:xfrm>
          <a:prstGeom prst="rect">
            <a:avLst/>
          </a:prstGeom>
        </p:spPr>
        <p:txBody>
          <a:bodyPr wrap="square">
            <a:spAutoFit/>
          </a:bodyPr>
          <a:lstStyle/>
          <a:p>
            <a:pPr algn="ctr"/>
            <a:r>
              <a:rPr lang="en-US" altLang="ja-JP" sz="3200" dirty="0" smtClean="0"/>
              <a:t>Quantitative Results: </a:t>
            </a:r>
            <a:r>
              <a:rPr lang="en-US" altLang="ja-JP" sz="2800" dirty="0" smtClean="0"/>
              <a:t>R</a:t>
            </a:r>
            <a:r>
              <a:rPr lang="en-US" sz="2800" dirty="0" smtClean="0"/>
              <a:t>ecorded </a:t>
            </a:r>
            <a:r>
              <a:rPr lang="en-US" altLang="ja-JP" sz="2800" dirty="0" smtClean="0"/>
              <a:t>c</a:t>
            </a:r>
            <a:r>
              <a:rPr lang="en-US" sz="2800" dirty="0" smtClean="0"/>
              <a:t>onversations </a:t>
            </a:r>
            <a:endParaRPr lang="ja-JP" altLang="en-US" sz="2800" dirty="0"/>
          </a:p>
        </p:txBody>
      </p:sp>
      <p:sp>
        <p:nvSpPr>
          <p:cNvPr id="16" name="日付プレースホルダ 3"/>
          <p:cNvSpPr txBox="1">
            <a:spLocks/>
          </p:cNvSpPr>
          <p:nvPr/>
        </p:nvSpPr>
        <p:spPr>
          <a:xfrm>
            <a:off x="8072462" y="785794"/>
            <a:ext cx="857256" cy="500066"/>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n=26</a:t>
            </a:r>
          </a:p>
        </p:txBody>
      </p:sp>
      <p:graphicFrame>
        <p:nvGraphicFramePr>
          <p:cNvPr id="202758" name="Object 6"/>
          <p:cNvGraphicFramePr>
            <a:graphicFrameLocks noChangeAspect="1"/>
          </p:cNvGraphicFramePr>
          <p:nvPr/>
        </p:nvGraphicFramePr>
        <p:xfrm>
          <a:off x="142844" y="1142984"/>
          <a:ext cx="8858280" cy="2756148"/>
        </p:xfrm>
        <a:graphic>
          <a:graphicData uri="http://schemas.openxmlformats.org/presentationml/2006/ole">
            <p:oleObj spid="_x0000_s202758" name="グラフ" r:id="rId5" imgW="9334500" imgH="2908300" progId="Excel.Chart.8">
              <p:embed/>
            </p:oleObj>
          </a:graphicData>
        </a:graphic>
      </p:graphicFrame>
      <p:cxnSp>
        <p:nvCxnSpPr>
          <p:cNvPr id="18" name="直線コネクタ 17"/>
          <p:cNvCxnSpPr/>
          <p:nvPr/>
        </p:nvCxnSpPr>
        <p:spPr>
          <a:xfrm rot="5400000" flipH="1" flipV="1">
            <a:off x="3713950" y="2000240"/>
            <a:ext cx="2001058"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85728"/>
            <a:ext cx="8229600" cy="785818"/>
          </a:xfrm>
        </p:spPr>
        <p:txBody>
          <a:bodyPr>
            <a:normAutofit fontScale="90000"/>
          </a:bodyPr>
          <a:lstStyle/>
          <a:p>
            <a:r>
              <a:rPr kumimoji="1" lang="en-US" altLang="ja-JP" sz="3600" dirty="0" smtClean="0"/>
              <a:t>Quantitative Results</a:t>
            </a:r>
            <a:r>
              <a:rPr kumimoji="1" lang="en-US" altLang="ja-JP" dirty="0" smtClean="0"/>
              <a:t>: </a:t>
            </a:r>
            <a:r>
              <a:rPr kumimoji="1" lang="en-US" altLang="ja-JP" sz="3100" dirty="0" smtClean="0"/>
              <a:t>Questionnaires—increased</a:t>
            </a:r>
            <a:endParaRPr kumimoji="1" lang="ja-JP" altLang="en-US" sz="3100" dirty="0"/>
          </a:p>
        </p:txBody>
      </p:sp>
      <p:graphicFrame>
        <p:nvGraphicFramePr>
          <p:cNvPr id="190467" name="Object 3"/>
          <p:cNvGraphicFramePr>
            <a:graphicFrameLocks noChangeAspect="1"/>
          </p:cNvGraphicFramePr>
          <p:nvPr/>
        </p:nvGraphicFramePr>
        <p:xfrm>
          <a:off x="185444" y="1214422"/>
          <a:ext cx="8958556" cy="5357850"/>
        </p:xfrm>
        <a:graphic>
          <a:graphicData uri="http://schemas.openxmlformats.org/presentationml/2006/ole">
            <p:oleObj spid="_x0000_s190467" name="グラフ" r:id="rId4" imgW="7035800" imgH="4216400" progId="Excel.Sheet.8">
              <p:embed/>
            </p:oleObj>
          </a:graphicData>
        </a:graphic>
      </p:graphicFrame>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pPr lvl="0"/>
            <a:r>
              <a:rPr lang="en-US" altLang="ja-JP" sz="3600" dirty="0" smtClean="0"/>
              <a:t>Quantitative Results</a:t>
            </a:r>
            <a:r>
              <a:rPr lang="en-US" altLang="ja-JP" sz="4000" dirty="0" smtClean="0"/>
              <a:t>: </a:t>
            </a:r>
            <a:r>
              <a:rPr lang="en-US" altLang="ja-JP" sz="3100" dirty="0" smtClean="0"/>
              <a:t>Questionnaires—decreased</a:t>
            </a:r>
            <a:r>
              <a:rPr lang="ja-JP" altLang="en-US" sz="3600" dirty="0" smtClean="0"/>
              <a:t/>
            </a:r>
            <a:br>
              <a:rPr lang="ja-JP" altLang="en-US" sz="3600" dirty="0" smtClean="0"/>
            </a:br>
            <a:endParaRPr kumimoji="1" lang="ja-JP" altLang="en-US" sz="3600" dirty="0"/>
          </a:p>
        </p:txBody>
      </p:sp>
      <p:sp>
        <p:nvSpPr>
          <p:cNvPr id="6" name="タイトル 1"/>
          <p:cNvSpPr txBox="1">
            <a:spLocks/>
          </p:cNvSpPr>
          <p:nvPr/>
        </p:nvSpPr>
        <p:spPr>
          <a:xfrm>
            <a:off x="500034" y="1928802"/>
            <a:ext cx="8229600" cy="785818"/>
          </a:xfrm>
          <a:prstGeom prst="rect">
            <a:avLst/>
          </a:prstGeom>
        </p:spPr>
        <p:txBody>
          <a:bodyPr vert="horz"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0" cap="none" spc="0" normalizeH="0" baseline="0" noProof="0" dirty="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uLnTx/>
              <a:uFillTx/>
              <a:latin typeface="+mj-lt"/>
              <a:ea typeface="+mj-ea"/>
              <a:cs typeface="+mj-cs"/>
            </a:endParaRPr>
          </a:p>
        </p:txBody>
      </p:sp>
      <p:graphicFrame>
        <p:nvGraphicFramePr>
          <p:cNvPr id="8199" name="Object 7"/>
          <p:cNvGraphicFramePr>
            <a:graphicFrameLocks noChangeAspect="1"/>
          </p:cNvGraphicFramePr>
          <p:nvPr/>
        </p:nvGraphicFramePr>
        <p:xfrm>
          <a:off x="428596" y="1214422"/>
          <a:ext cx="8398238" cy="5411540"/>
        </p:xfrm>
        <a:graphic>
          <a:graphicData uri="http://schemas.openxmlformats.org/presentationml/2006/ole">
            <p:oleObj spid="_x0000_s8199" name="グラフ" r:id="rId4" imgW="6426200" imgH="4140200" progId="Excel.Sheet.8">
              <p:embed/>
            </p:oleObj>
          </a:graphicData>
        </a:graphic>
      </p:graphicFrame>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14290"/>
            <a:ext cx="8229600" cy="1142984"/>
          </a:xfrm>
        </p:spPr>
        <p:txBody>
          <a:bodyPr>
            <a:normAutofit/>
          </a:bodyPr>
          <a:lstStyle/>
          <a:p>
            <a:r>
              <a:rPr kumimoji="1" lang="en-US" altLang="ja-JP" sz="3200" dirty="0" smtClean="0"/>
              <a:t>Quantitative Results</a:t>
            </a:r>
            <a:r>
              <a:rPr kumimoji="1" lang="en-US" altLang="ja-JP" sz="3600" dirty="0" smtClean="0"/>
              <a:t>: </a:t>
            </a:r>
            <a:r>
              <a:rPr kumimoji="1" lang="en-US" altLang="ja-JP" sz="2800" dirty="0" smtClean="0"/>
              <a:t>Survey after the courses</a:t>
            </a:r>
            <a:endParaRPr kumimoji="1" lang="ja-JP" altLang="en-US" sz="2800" dirty="0"/>
          </a:p>
        </p:txBody>
      </p:sp>
      <p:graphicFrame>
        <p:nvGraphicFramePr>
          <p:cNvPr id="191498" name="Object 10"/>
          <p:cNvGraphicFramePr>
            <a:graphicFrameLocks noChangeAspect="1"/>
          </p:cNvGraphicFramePr>
          <p:nvPr/>
        </p:nvGraphicFramePr>
        <p:xfrm>
          <a:off x="500063" y="1500188"/>
          <a:ext cx="8250237" cy="5146675"/>
        </p:xfrm>
        <a:graphic>
          <a:graphicData uri="http://schemas.openxmlformats.org/presentationml/2006/ole">
            <p:oleObj spid="_x0000_s191498" name="ワークシート" r:id="rId4" imgW="6045200" imgH="4178300" progId="Excel.Sheet.8">
              <p:embed/>
            </p:oleObj>
          </a:graphicData>
        </a:graphic>
      </p:graphicFrame>
      <p:sp>
        <p:nvSpPr>
          <p:cNvPr id="6" name="タイトル 1"/>
          <p:cNvSpPr txBox="1">
            <a:spLocks/>
          </p:cNvSpPr>
          <p:nvPr/>
        </p:nvSpPr>
        <p:spPr>
          <a:xfrm>
            <a:off x="857224" y="785794"/>
            <a:ext cx="7429552" cy="114298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I</a:t>
            </a:r>
            <a:r>
              <a:rPr kumimoji="1" lang="en-US" altLang="ja-JP" sz="2400" b="0" i="0" u="none" strike="noStrike" kern="1200" cap="none" spc="0" normalizeH="0" noProof="0" dirty="0" smtClean="0">
                <a:ln>
                  <a:noFill/>
                </a:ln>
                <a:solidFill>
                  <a:schemeClr val="tx1"/>
                </a:solidFill>
                <a:effectLst/>
                <a:uLnTx/>
                <a:uFillTx/>
                <a:latin typeface="+mj-lt"/>
                <a:ea typeface="+mj-ea"/>
                <a:cs typeface="+mj-cs"/>
              </a:rPr>
              <a:t> can write…</a:t>
            </a:r>
            <a:endParaRPr kumimoji="1" lang="ja-JP"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2515" name="Object 3"/>
          <p:cNvGraphicFramePr>
            <a:graphicFrameLocks noChangeAspect="1"/>
          </p:cNvGraphicFramePr>
          <p:nvPr/>
        </p:nvGraphicFramePr>
        <p:xfrm>
          <a:off x="285750" y="1598613"/>
          <a:ext cx="8578850" cy="5400675"/>
        </p:xfrm>
        <a:graphic>
          <a:graphicData uri="http://schemas.openxmlformats.org/presentationml/2006/ole">
            <p:oleObj spid="_x0000_s192515" name="ワークシート" r:id="rId3" imgW="5499100" imgH="3467100" progId="Excel.Sheet.8">
              <p:embed/>
            </p:oleObj>
          </a:graphicData>
        </a:graphic>
      </p:graphicFrame>
      <p:sp>
        <p:nvSpPr>
          <p:cNvPr id="6" name="タイトル 1"/>
          <p:cNvSpPr txBox="1">
            <a:spLocks/>
          </p:cNvSpPr>
          <p:nvPr/>
        </p:nvSpPr>
        <p:spPr>
          <a:xfrm>
            <a:off x="500034" y="428604"/>
            <a:ext cx="8229600" cy="114298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smtClean="0">
                <a:ln>
                  <a:noFill/>
                </a:ln>
                <a:solidFill>
                  <a:schemeClr val="tx1"/>
                </a:solidFill>
                <a:effectLst/>
                <a:uLnTx/>
                <a:uFillTx/>
                <a:latin typeface="+mj-lt"/>
                <a:ea typeface="+mj-ea"/>
                <a:cs typeface="+mj-cs"/>
              </a:rPr>
              <a:t>Quantitative Results</a:t>
            </a:r>
            <a:r>
              <a:rPr kumimoji="1" lang="en-US" altLang="ja-JP" sz="36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Survey after the courses</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タイトル 1"/>
          <p:cNvSpPr txBox="1">
            <a:spLocks/>
          </p:cNvSpPr>
          <p:nvPr/>
        </p:nvSpPr>
        <p:spPr>
          <a:xfrm>
            <a:off x="785786" y="1071546"/>
            <a:ext cx="8015286" cy="78581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I</a:t>
            </a:r>
            <a:r>
              <a:rPr kumimoji="1" lang="en-US" altLang="ja-JP" sz="2800" b="0" i="0" u="none" strike="noStrike" kern="1200" cap="none" spc="0" normalizeH="0" noProof="0" dirty="0" smtClean="0">
                <a:ln>
                  <a:noFill/>
                </a:ln>
                <a:solidFill>
                  <a:schemeClr val="tx1"/>
                </a:solidFill>
                <a:effectLst/>
                <a:uLnTx/>
                <a:uFillTx/>
                <a:latin typeface="+mj-lt"/>
                <a:ea typeface="+mj-ea"/>
                <a:cs typeface="+mj-cs"/>
              </a:rPr>
              <a:t> can speak</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5728"/>
            <a:ext cx="9144000" cy="785818"/>
          </a:xfrm>
        </p:spPr>
        <p:txBody>
          <a:bodyPr>
            <a:normAutofit fontScale="90000"/>
          </a:bodyPr>
          <a:lstStyle/>
          <a:p>
            <a:r>
              <a:rPr kumimoji="1" lang="en-US" altLang="ja-JP" sz="3600" dirty="0" smtClean="0"/>
              <a:t>Qualitative Results:</a:t>
            </a:r>
            <a:br>
              <a:rPr kumimoji="1" lang="en-US" altLang="ja-JP" sz="3600" dirty="0" smtClean="0"/>
            </a:br>
            <a:r>
              <a:rPr kumimoji="1" lang="en-US" altLang="ja-JP" sz="3100" dirty="0" smtClean="0"/>
              <a:t>Focused students—negotiation for meaning</a:t>
            </a:r>
            <a:endParaRPr kumimoji="1" lang="ja-JP" altLang="en-US" sz="3100" dirty="0"/>
          </a:p>
        </p:txBody>
      </p:sp>
      <p:sp>
        <p:nvSpPr>
          <p:cNvPr id="138241" name="Rectangle 1"/>
          <p:cNvSpPr>
            <a:spLocks noChangeArrowheads="1"/>
          </p:cNvSpPr>
          <p:nvPr/>
        </p:nvSpPr>
        <p:spPr bwMode="auto">
          <a:xfrm>
            <a:off x="714348" y="1214422"/>
            <a:ext cx="800108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t>Comprehension checks</a:t>
            </a:r>
            <a:r>
              <a:rPr lang="en-US" sz="2400" dirty="0" smtClean="0"/>
              <a:t>: </a:t>
            </a:r>
          </a:p>
          <a:p>
            <a:pPr lvl="0" fontAlgn="base">
              <a:spcBef>
                <a:spcPct val="0"/>
              </a:spcBef>
              <a:spcAft>
                <a:spcPct val="0"/>
              </a:spcAft>
            </a:pPr>
            <a:r>
              <a:rPr lang="en-US" sz="2400" dirty="0" smtClean="0"/>
              <a:t>Any expression by an NS (native speaker) designed to establish whether that speaker’s preceding utterance(s) had been understood </a:t>
            </a:r>
            <a:r>
              <a:rPr lang="en-US" sz="2400" i="1" dirty="0" smtClean="0"/>
              <a:t>by the interlocutor</a:t>
            </a:r>
            <a:r>
              <a:rPr lang="en-US" sz="2400" dirty="0" smtClean="0"/>
              <a:t>.</a:t>
            </a:r>
          </a:p>
          <a:p>
            <a:pPr lvl="0" fontAlgn="base">
              <a:spcBef>
                <a:spcPct val="0"/>
              </a:spcBef>
              <a:spcAft>
                <a:spcPct val="0"/>
              </a:spcAft>
            </a:pPr>
            <a:endParaRPr lang="en-US" sz="800" dirty="0" smtClean="0"/>
          </a:p>
          <a:p>
            <a:pPr lvl="0" fontAlgn="base">
              <a:spcBef>
                <a:spcPct val="0"/>
              </a:spcBef>
              <a:spcAft>
                <a:spcPct val="0"/>
              </a:spcAft>
            </a:pPr>
            <a:r>
              <a:rPr lang="en-US" sz="2400" b="1" dirty="0" smtClean="0"/>
              <a:t>Confirmation checks</a:t>
            </a:r>
            <a:r>
              <a:rPr lang="en-US" sz="2400" dirty="0" smtClean="0"/>
              <a:t>: </a:t>
            </a:r>
          </a:p>
          <a:p>
            <a:pPr lvl="0" fontAlgn="base">
              <a:spcBef>
                <a:spcPct val="0"/>
              </a:spcBef>
              <a:spcAft>
                <a:spcPct val="0"/>
              </a:spcAft>
            </a:pPr>
            <a:r>
              <a:rPr lang="en-US" sz="2400" dirty="0" smtClean="0"/>
              <a:t>Any expression by the NS immediately following an utterance by the interlocutor which was designed to elicit confirmation that the utterance had been correctly understood or correctly heard </a:t>
            </a:r>
            <a:r>
              <a:rPr lang="en-US" sz="2400" i="1" dirty="0" smtClean="0"/>
              <a:t>by the speaker</a:t>
            </a:r>
            <a:r>
              <a:rPr lang="en-US" sz="2400" dirty="0" smtClean="0"/>
              <a:t>.</a:t>
            </a:r>
          </a:p>
          <a:p>
            <a:pPr lvl="0" fontAlgn="base">
              <a:spcBef>
                <a:spcPct val="0"/>
              </a:spcBef>
              <a:spcAft>
                <a:spcPct val="0"/>
              </a:spcAft>
            </a:pPr>
            <a:endParaRPr lang="en-US" sz="800" dirty="0" smtClean="0"/>
          </a:p>
          <a:p>
            <a:pPr lvl="0" fontAlgn="base">
              <a:spcBef>
                <a:spcPct val="0"/>
              </a:spcBef>
              <a:spcAft>
                <a:spcPct val="0"/>
              </a:spcAft>
            </a:pPr>
            <a:r>
              <a:rPr lang="en-US" sz="2400" b="1" dirty="0" smtClean="0"/>
              <a:t>Clarification requests</a:t>
            </a:r>
            <a:r>
              <a:rPr lang="en-US" sz="2400" dirty="0" smtClean="0"/>
              <a:t>: </a:t>
            </a:r>
          </a:p>
          <a:p>
            <a:pPr lvl="0" fontAlgn="base">
              <a:spcBef>
                <a:spcPct val="0"/>
              </a:spcBef>
              <a:spcAft>
                <a:spcPct val="0"/>
              </a:spcAft>
            </a:pPr>
            <a:r>
              <a:rPr lang="en-US" sz="2400" dirty="0" smtClean="0"/>
              <a:t>Any expression by an NS designed to elicit clarification of the interlocutor’s preceding utterance(s).  </a:t>
            </a:r>
          </a:p>
          <a:p>
            <a:pPr lvl="0" algn="r" fontAlgn="base">
              <a:spcBef>
                <a:spcPct val="0"/>
              </a:spcBef>
              <a:spcAft>
                <a:spcPct val="0"/>
              </a:spcAft>
            </a:pPr>
            <a:r>
              <a:rPr lang="en-US" sz="2400" dirty="0" smtClean="0"/>
              <a:t>Long, 1980, 81-83. cited by Foster &amp; </a:t>
            </a:r>
            <a:r>
              <a:rPr lang="en-US" sz="2400" dirty="0" err="1" smtClean="0"/>
              <a:t>Ohta</a:t>
            </a:r>
            <a:r>
              <a:rPr lang="en-US" sz="2400" dirty="0" smtClean="0"/>
              <a:t> (2005, p. 410). </a:t>
            </a:r>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25</a:t>
            </a:fld>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908" y="357166"/>
            <a:ext cx="9501254" cy="785818"/>
          </a:xfrm>
        </p:spPr>
        <p:txBody>
          <a:bodyPr>
            <a:normAutofit fontScale="90000"/>
          </a:bodyPr>
          <a:lstStyle/>
          <a:p>
            <a:r>
              <a:rPr lang="en-US" altLang="ja-JP" sz="3600" dirty="0" smtClean="0"/>
              <a:t>Qualitative Results:</a:t>
            </a:r>
            <a:r>
              <a:rPr lang="en-US" altLang="ja-JP" sz="4000" dirty="0" smtClean="0"/>
              <a:t/>
            </a:r>
            <a:br>
              <a:rPr lang="en-US" altLang="ja-JP" sz="4000" dirty="0" smtClean="0"/>
            </a:br>
            <a:r>
              <a:rPr lang="en-US" altLang="ja-JP" sz="3100" dirty="0" smtClean="0"/>
              <a:t>Focused students—peer assistance</a:t>
            </a:r>
            <a:endParaRPr kumimoji="1" lang="ja-JP" altLang="en-US" sz="3100" dirty="0"/>
          </a:p>
        </p:txBody>
      </p:sp>
      <p:sp>
        <p:nvSpPr>
          <p:cNvPr id="138241" name="Rectangle 1"/>
          <p:cNvSpPr>
            <a:spLocks noChangeArrowheads="1"/>
          </p:cNvSpPr>
          <p:nvPr/>
        </p:nvSpPr>
        <p:spPr bwMode="auto">
          <a:xfrm>
            <a:off x="500034" y="1285860"/>
            <a:ext cx="821540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ja-JP" sz="2400" b="1" dirty="0" smtClean="0">
                <a:ea typeface="ＭＳ Ｐゴシック" pitchFamily="50" charset="-128"/>
              </a:rPr>
              <a:t>Assistance (co-construction &amp; other correction):</a:t>
            </a:r>
          </a:p>
          <a:p>
            <a:pPr lvl="0" fontAlgn="base">
              <a:spcBef>
                <a:spcPct val="0"/>
              </a:spcBef>
              <a:spcAft>
                <a:spcPct val="0"/>
              </a:spcAft>
            </a:pPr>
            <a:r>
              <a:rPr lang="en-US" altLang="ja-JP" sz="2400" dirty="0" smtClean="0">
                <a:ea typeface="ＭＳ Ｐゴシック" pitchFamily="50" charset="-128"/>
              </a:rPr>
              <a:t>Co-construction: The joint creation of an utterance, whether one person completes what another has begun, or whether various people chime in to create an utterance.</a:t>
            </a:r>
          </a:p>
          <a:p>
            <a:pPr lvl="0" fontAlgn="base">
              <a:spcBef>
                <a:spcPct val="0"/>
              </a:spcBef>
              <a:spcAft>
                <a:spcPct val="0"/>
              </a:spcAft>
            </a:pPr>
            <a:r>
              <a:rPr lang="en-US" altLang="ja-JP" sz="2400" dirty="0" smtClean="0">
                <a:ea typeface="ＭＳ Ｐゴシック" pitchFamily="50" charset="-128"/>
              </a:rPr>
              <a:t>Other correction: a peer correcting his or her partner.</a:t>
            </a:r>
          </a:p>
          <a:p>
            <a:pPr lvl="0" fontAlgn="base">
              <a:spcBef>
                <a:spcPct val="0"/>
              </a:spcBef>
              <a:spcAft>
                <a:spcPct val="0"/>
              </a:spcAft>
            </a:pPr>
            <a:endParaRPr lang="en-US" altLang="ja-JP" sz="800" dirty="0" smtClean="0">
              <a:ea typeface="ＭＳ Ｐゴシック" pitchFamily="50" charset="-128"/>
            </a:endParaRPr>
          </a:p>
          <a:p>
            <a:pPr lvl="0" fontAlgn="base">
              <a:spcBef>
                <a:spcPct val="0"/>
              </a:spcBef>
              <a:spcAft>
                <a:spcPct val="0"/>
              </a:spcAft>
            </a:pPr>
            <a:r>
              <a:rPr lang="en-US" altLang="ja-JP" sz="2400" b="1" dirty="0" smtClean="0">
                <a:ea typeface="ＭＳ Ｐゴシック" pitchFamily="50" charset="-128"/>
              </a:rPr>
              <a:t>Self-correction:</a:t>
            </a:r>
          </a:p>
          <a:p>
            <a:pPr lvl="0" fontAlgn="base">
              <a:spcBef>
                <a:spcPct val="0"/>
              </a:spcBef>
              <a:spcAft>
                <a:spcPct val="0"/>
              </a:spcAft>
            </a:pPr>
            <a:r>
              <a:rPr lang="en-US" altLang="ja-JP" sz="2400" dirty="0" smtClean="0">
                <a:ea typeface="ＭＳ Ｐゴシック" pitchFamily="50" charset="-128"/>
              </a:rPr>
              <a:t>Self-initiated, self-repair, and occurs when learner corrects his or her own utterance without being prompted to do so by another person.</a:t>
            </a:r>
          </a:p>
          <a:p>
            <a:pPr lvl="0" fontAlgn="base">
              <a:spcBef>
                <a:spcPct val="0"/>
              </a:spcBef>
              <a:spcAft>
                <a:spcPct val="0"/>
              </a:spcAft>
            </a:pPr>
            <a:endParaRPr lang="en-US" altLang="ja-JP" sz="800" dirty="0" smtClean="0">
              <a:ea typeface="ＭＳ Ｐゴシック" pitchFamily="50" charset="-128"/>
            </a:endParaRPr>
          </a:p>
          <a:p>
            <a:pPr lvl="0" fontAlgn="base">
              <a:spcBef>
                <a:spcPct val="0"/>
              </a:spcBef>
              <a:spcAft>
                <a:spcPct val="0"/>
              </a:spcAft>
            </a:pPr>
            <a:r>
              <a:rPr lang="en-US" altLang="ja-JP" sz="2400" b="1" dirty="0" smtClean="0">
                <a:ea typeface="ＭＳ Ｐゴシック" pitchFamily="50" charset="-128"/>
              </a:rPr>
              <a:t>Continuer :</a:t>
            </a:r>
          </a:p>
          <a:p>
            <a:pPr lvl="0" fontAlgn="base">
              <a:spcBef>
                <a:spcPct val="0"/>
              </a:spcBef>
              <a:spcAft>
                <a:spcPct val="0"/>
              </a:spcAft>
            </a:pPr>
            <a:r>
              <a:rPr lang="en-US" altLang="ja-JP" sz="2400" dirty="0" smtClean="0">
                <a:ea typeface="ＭＳ Ｐゴシック" pitchFamily="50" charset="-128"/>
              </a:rPr>
              <a:t>They function to express an interlocutor’s interest in what the speaker is saying and to encourage the speaker to go on.</a:t>
            </a:r>
          </a:p>
          <a:p>
            <a:pPr lvl="0" algn="r" fontAlgn="base">
              <a:spcBef>
                <a:spcPct val="0"/>
              </a:spcBef>
              <a:spcAft>
                <a:spcPct val="0"/>
              </a:spcAft>
            </a:pPr>
            <a:r>
              <a:rPr lang="en-US" altLang="ja-JP" sz="2400" dirty="0" smtClean="0">
                <a:ea typeface="ＭＳ Ｐゴシック" pitchFamily="50" charset="-128"/>
              </a:rPr>
              <a:t>(Foster &amp; </a:t>
            </a:r>
            <a:r>
              <a:rPr lang="en-US" altLang="ja-JP" sz="2400" dirty="0" err="1" smtClean="0">
                <a:ea typeface="ＭＳ Ｐゴシック" pitchFamily="50" charset="-128"/>
              </a:rPr>
              <a:t>Ohta</a:t>
            </a:r>
            <a:r>
              <a:rPr lang="en-US" altLang="ja-JP" sz="2400" dirty="0" smtClean="0">
                <a:ea typeface="ＭＳ Ｐゴシック" pitchFamily="50" charset="-128"/>
              </a:rPr>
              <a:t>, 2005, pp. 420-421)</a:t>
            </a:r>
          </a:p>
        </p:txBody>
      </p:sp>
      <p:sp>
        <p:nvSpPr>
          <p:cNvPr id="7" name="スライド番号プレースホルダ 6"/>
          <p:cNvSpPr>
            <a:spLocks noGrp="1"/>
          </p:cNvSpPr>
          <p:nvPr>
            <p:ph type="sldNum" sz="quarter" idx="12"/>
          </p:nvPr>
        </p:nvSpPr>
        <p:spPr/>
        <p:txBody>
          <a:bodyPr/>
          <a:lstStyle/>
          <a:p>
            <a:fld id="{5EC28836-DFE5-41EF-AD1F-9CBEF24A0A51}"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Results: </a:t>
            </a:r>
            <a:r>
              <a:rPr kumimoji="1" lang="en-US" altLang="ja-JP" sz="3200" dirty="0" err="1" smtClean="0"/>
              <a:t>Arisa’s</a:t>
            </a:r>
            <a:r>
              <a:rPr kumimoji="1" lang="en-US" altLang="ja-JP" sz="3200" dirty="0" smtClean="0"/>
              <a:t> case in December</a:t>
            </a:r>
            <a:endParaRPr kumimoji="1" lang="ja-JP" altLang="en-US" sz="3200" dirty="0"/>
          </a:p>
        </p:txBody>
      </p:sp>
      <p:sp>
        <p:nvSpPr>
          <p:cNvPr id="9" name="コンテンツ プレースホルダ 8"/>
          <p:cNvSpPr>
            <a:spLocks noGrp="1"/>
          </p:cNvSpPr>
          <p:nvPr>
            <p:ph idx="1"/>
          </p:nvPr>
        </p:nvSpPr>
        <p:spPr>
          <a:xfrm>
            <a:off x="500034" y="1285860"/>
            <a:ext cx="8472518" cy="5143536"/>
          </a:xfrm>
        </p:spPr>
        <p:txBody>
          <a:bodyPr>
            <a:normAutofit lnSpcReduction="10000"/>
          </a:bodyPr>
          <a:lstStyle/>
          <a:p>
            <a:pPr>
              <a:buNone/>
            </a:pPr>
            <a:r>
              <a:rPr lang="en-US" sz="2400" dirty="0" smtClean="0"/>
              <a:t>Example from the conversation between </a:t>
            </a:r>
            <a:r>
              <a:rPr lang="en-US" sz="2400" dirty="0" err="1" smtClean="0"/>
              <a:t>Arisa</a:t>
            </a:r>
            <a:r>
              <a:rPr lang="en-US" sz="2400" dirty="0" smtClean="0"/>
              <a:t> and </a:t>
            </a:r>
            <a:r>
              <a:rPr lang="en-US" sz="2400" dirty="0" err="1" smtClean="0"/>
              <a:t>Haruno</a:t>
            </a:r>
            <a:r>
              <a:rPr lang="en-US" sz="2400" dirty="0" smtClean="0"/>
              <a:t> (</a:t>
            </a:r>
            <a:r>
              <a:rPr lang="en-US" altLang="ja-JP" sz="2400" dirty="0" smtClean="0"/>
              <a:t>Students’ names  are pseudonyms.)</a:t>
            </a:r>
            <a:endParaRPr lang="en-US" sz="2400" dirty="0" smtClean="0"/>
          </a:p>
          <a:p>
            <a:pPr>
              <a:buNone/>
            </a:pPr>
            <a:r>
              <a:rPr lang="en-US" sz="2400" dirty="0" smtClean="0"/>
              <a:t>A: How about you?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b="1" dirty="0" smtClean="0">
              <a:solidFill>
                <a:schemeClr val="accent6">
                  <a:lumMod val="75000"/>
                </a:schemeClr>
              </a:solidFill>
            </a:endParaRPr>
          </a:p>
          <a:p>
            <a:pPr>
              <a:buNone/>
            </a:pPr>
            <a:r>
              <a:rPr lang="en-US" sz="2400" dirty="0" smtClean="0"/>
              <a:t>H: I was very careful about too tight or too loose… when I take blood pressure.</a:t>
            </a:r>
            <a:endParaRPr lang="ja-JP" altLang="en-US" sz="2400" dirty="0" smtClean="0"/>
          </a:p>
          <a:p>
            <a:pPr>
              <a:buNone/>
            </a:pPr>
            <a:r>
              <a:rPr lang="en-US" sz="2400" dirty="0" smtClean="0"/>
              <a:t>A: I know.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b="1" dirty="0" smtClean="0">
              <a:solidFill>
                <a:schemeClr val="accent6">
                  <a:lumMod val="75000"/>
                </a:schemeClr>
              </a:solidFill>
            </a:endParaRPr>
          </a:p>
          <a:p>
            <a:pPr>
              <a:buNone/>
            </a:pPr>
            <a:r>
              <a:rPr lang="en-US" sz="2400" dirty="0" smtClean="0"/>
              <a:t>H: Next question OK? </a:t>
            </a:r>
            <a:endParaRPr lang="ja-JP" altLang="en-US" sz="2400" dirty="0" smtClean="0"/>
          </a:p>
          <a:p>
            <a:pPr>
              <a:buNone/>
            </a:pPr>
            <a:r>
              <a:rPr lang="en-US" sz="2400" dirty="0" smtClean="0"/>
              <a:t>A: Sure.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b="1" dirty="0" smtClean="0">
              <a:solidFill>
                <a:schemeClr val="accent6">
                  <a:lumMod val="75000"/>
                </a:schemeClr>
              </a:solidFill>
            </a:endParaRPr>
          </a:p>
          <a:p>
            <a:pPr>
              <a:buNone/>
            </a:pPr>
            <a:r>
              <a:rPr lang="en-US" sz="2400" dirty="0" smtClean="0"/>
              <a:t>H: What mistakes can give inaccurate readings?</a:t>
            </a:r>
            <a:endParaRPr lang="ja-JP" altLang="en-US" sz="2400" dirty="0" smtClean="0"/>
          </a:p>
          <a:p>
            <a:pPr>
              <a:buNone/>
            </a:pPr>
            <a:r>
              <a:rPr lang="en-US" sz="2400" dirty="0" smtClean="0"/>
              <a:t>A: I think stethoscope is wrong…</a:t>
            </a:r>
            <a:endParaRPr lang="ja-JP" altLang="en-US" sz="2400" dirty="0" smtClean="0"/>
          </a:p>
          <a:p>
            <a:pPr>
              <a:buNone/>
            </a:pPr>
            <a:r>
              <a:rPr lang="en-US" sz="2400" dirty="0" smtClean="0"/>
              <a:t>H: Put on stethoscope…  </a:t>
            </a:r>
            <a:r>
              <a:rPr lang="ja-JP" altLang="en-US" sz="2400" dirty="0" smtClean="0">
                <a:solidFill>
                  <a:schemeClr val="accent6">
                    <a:lumMod val="75000"/>
                  </a:schemeClr>
                </a:solidFill>
              </a:rPr>
              <a:t>← </a:t>
            </a:r>
            <a:r>
              <a:rPr lang="en-US" sz="2400" b="1" dirty="0" smtClean="0">
                <a:solidFill>
                  <a:schemeClr val="accent6">
                    <a:lumMod val="75000"/>
                  </a:schemeClr>
                </a:solidFill>
              </a:rPr>
              <a:t>assistance</a:t>
            </a:r>
            <a:endParaRPr lang="ja-JP" altLang="en-US" sz="2400" b="1" dirty="0" smtClean="0">
              <a:solidFill>
                <a:schemeClr val="accent6">
                  <a:lumMod val="75000"/>
                </a:schemeClr>
              </a:solidFill>
            </a:endParaRPr>
          </a:p>
          <a:p>
            <a:pPr>
              <a:buNone/>
            </a:pPr>
            <a:r>
              <a:rPr lang="en-US" sz="2400" dirty="0" smtClean="0"/>
              <a:t>A: (Nodding).</a:t>
            </a:r>
            <a:endParaRPr lang="ja-JP" altLang="en-US" sz="2400" dirty="0" smtClean="0"/>
          </a:p>
          <a:p>
            <a:pPr>
              <a:buNone/>
            </a:pPr>
            <a:r>
              <a:rPr lang="en-US" sz="2400" dirty="0" smtClean="0"/>
              <a:t>H: OK. I understand.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b="1" dirty="0" smtClean="0">
              <a:solidFill>
                <a:schemeClr val="accent6">
                  <a:lumMod val="75000"/>
                </a:schemeClr>
              </a:solidFill>
            </a:endParaRPr>
          </a:p>
        </p:txBody>
      </p:sp>
      <p:sp>
        <p:nvSpPr>
          <p:cNvPr id="7" name="タイトル 1"/>
          <p:cNvSpPr txBox="1">
            <a:spLocks/>
          </p:cNvSpPr>
          <p:nvPr/>
        </p:nvSpPr>
        <p:spPr>
          <a:xfrm>
            <a:off x="428596" y="1285860"/>
            <a:ext cx="8429684" cy="49292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日付プレースホルダ 3"/>
          <p:cNvSpPr txBox="1">
            <a:spLocks/>
          </p:cNvSpPr>
          <p:nvPr/>
        </p:nvSpPr>
        <p:spPr>
          <a:xfrm>
            <a:off x="0" y="0"/>
            <a:ext cx="3857620" cy="57148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smtClean="0">
                <a:ln>
                  <a:noFill/>
                </a:ln>
                <a:solidFill>
                  <a:schemeClr val="tx1">
                    <a:tint val="75000"/>
                  </a:schemeClr>
                </a:solidFill>
                <a:effectLst/>
                <a:uLnTx/>
                <a:uFillTx/>
                <a:latin typeface="+mn-lt"/>
                <a:ea typeface="+mn-ea"/>
                <a:cs typeface="+mn-cs"/>
              </a:rPr>
              <a:t>TBLT 2009 Lancaster </a:t>
            </a:r>
            <a:endParaRPr kumimoji="1" lang="en-US" altLang="ja-JP" sz="1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3" name="スライド番号プレースホルダ 12"/>
          <p:cNvSpPr>
            <a:spLocks noGrp="1"/>
          </p:cNvSpPr>
          <p:nvPr>
            <p:ph type="sldNum" sz="quarter" idx="12"/>
          </p:nvPr>
        </p:nvSpPr>
        <p:spPr/>
        <p:txBody>
          <a:bodyPr/>
          <a:lstStyle/>
          <a:p>
            <a:fld id="{5EC28836-DFE5-41EF-AD1F-9CBEF24A0A51}"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Results: </a:t>
            </a:r>
            <a:r>
              <a:rPr lang="en-US" altLang="ja-JP" sz="3200" dirty="0" err="1" smtClean="0"/>
              <a:t>Emik</a:t>
            </a:r>
            <a:r>
              <a:rPr kumimoji="1" lang="en-US" altLang="ja-JP" sz="3200" dirty="0" err="1" smtClean="0"/>
              <a:t>a’s</a:t>
            </a:r>
            <a:r>
              <a:rPr kumimoji="1" lang="en-US" altLang="ja-JP" sz="3200" dirty="0" smtClean="0"/>
              <a:t> case in December</a:t>
            </a:r>
            <a:endParaRPr kumimoji="1" lang="ja-JP" altLang="en-US" sz="3200" dirty="0"/>
          </a:p>
        </p:txBody>
      </p:sp>
      <p:sp>
        <p:nvSpPr>
          <p:cNvPr id="9" name="コンテンツ プレースホルダ 8"/>
          <p:cNvSpPr>
            <a:spLocks noGrp="1"/>
          </p:cNvSpPr>
          <p:nvPr>
            <p:ph idx="1"/>
          </p:nvPr>
        </p:nvSpPr>
        <p:spPr>
          <a:xfrm>
            <a:off x="500034" y="1285860"/>
            <a:ext cx="8472518" cy="4929222"/>
          </a:xfrm>
        </p:spPr>
        <p:txBody>
          <a:bodyPr>
            <a:noAutofit/>
          </a:bodyPr>
          <a:lstStyle/>
          <a:p>
            <a:pPr>
              <a:buNone/>
            </a:pPr>
            <a:r>
              <a:rPr lang="en-US" sz="2400" dirty="0" smtClean="0"/>
              <a:t>Example from the conversation between </a:t>
            </a:r>
            <a:r>
              <a:rPr lang="en-US" sz="2400" dirty="0" err="1" smtClean="0"/>
              <a:t>Emika</a:t>
            </a:r>
            <a:r>
              <a:rPr lang="en-US" sz="2400" dirty="0" smtClean="0"/>
              <a:t> and </a:t>
            </a:r>
            <a:r>
              <a:rPr lang="en-US" sz="2400" dirty="0" err="1" smtClean="0"/>
              <a:t>Kanta</a:t>
            </a:r>
            <a:r>
              <a:rPr lang="en-US" sz="2400" dirty="0" smtClean="0"/>
              <a:t> (</a:t>
            </a:r>
            <a:r>
              <a:rPr lang="en-US" altLang="ja-JP" sz="2400" dirty="0" smtClean="0"/>
              <a:t>Students’ names  are pseudonyms.)</a:t>
            </a:r>
            <a:r>
              <a:rPr lang="ja-JP" altLang="en-US" sz="2400" dirty="0" smtClean="0"/>
              <a:t>　</a:t>
            </a:r>
            <a:endParaRPr lang="en-US" sz="2400" dirty="0" smtClean="0"/>
          </a:p>
          <a:p>
            <a:pPr>
              <a:buNone/>
            </a:pPr>
            <a:r>
              <a:rPr lang="en-US" sz="2400" dirty="0" smtClean="0"/>
              <a:t>K: What mistakes can give inaccurate readings?</a:t>
            </a:r>
            <a:endParaRPr lang="ja-JP" altLang="en-US" sz="2400" dirty="0" smtClean="0"/>
          </a:p>
          <a:p>
            <a:pPr>
              <a:buNone/>
            </a:pPr>
            <a:r>
              <a:rPr lang="en-US" sz="2400" dirty="0" smtClean="0"/>
              <a:t>E: OK.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r>
              <a:rPr lang="en-US" sz="2400" b="1" dirty="0" smtClean="0"/>
              <a:t> </a:t>
            </a:r>
            <a:r>
              <a:rPr lang="en-US" sz="2400" dirty="0" smtClean="0"/>
              <a:t>Miss position </a:t>
            </a:r>
            <a:r>
              <a:rPr lang="en-US" sz="2400" dirty="0" err="1" smtClean="0"/>
              <a:t>ste</a:t>
            </a:r>
            <a:r>
              <a:rPr lang="en-US" sz="2400" dirty="0" smtClean="0"/>
              <a:t>… </a:t>
            </a:r>
            <a:r>
              <a:rPr lang="en-US" sz="2400" dirty="0" err="1" smtClean="0"/>
              <a:t>stetho</a:t>
            </a:r>
            <a:r>
              <a:rPr lang="en-US" sz="2400" dirty="0" smtClean="0"/>
              <a:t>…scope stethoscope. </a:t>
            </a:r>
            <a:r>
              <a:rPr lang="ja-JP" altLang="en-US" sz="2400" dirty="0" smtClean="0">
                <a:solidFill>
                  <a:schemeClr val="accent6">
                    <a:lumMod val="75000"/>
                  </a:schemeClr>
                </a:solidFill>
              </a:rPr>
              <a:t>← </a:t>
            </a:r>
            <a:r>
              <a:rPr lang="en-US" sz="2400" b="1" dirty="0" smtClean="0">
                <a:solidFill>
                  <a:schemeClr val="accent6">
                    <a:lumMod val="75000"/>
                  </a:schemeClr>
                </a:solidFill>
              </a:rPr>
              <a:t>self-correction </a:t>
            </a:r>
            <a:r>
              <a:rPr lang="en-US" sz="2400" dirty="0" smtClean="0"/>
              <a:t>So the sound of stethoscope no… no… heard. No heard.</a:t>
            </a:r>
            <a:endParaRPr lang="ja-JP" altLang="en-US" sz="2400" dirty="0" smtClean="0"/>
          </a:p>
          <a:p>
            <a:pPr>
              <a:buNone/>
            </a:pPr>
            <a:r>
              <a:rPr lang="en-US" sz="2400" dirty="0" smtClean="0"/>
              <a:t>K: No.</a:t>
            </a:r>
            <a:r>
              <a:rPr lang="en-US" sz="2400" b="1" dirty="0" smtClean="0"/>
              <a:t>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dirty="0" smtClean="0"/>
          </a:p>
          <a:p>
            <a:pPr>
              <a:buNone/>
            </a:pPr>
            <a:r>
              <a:rPr lang="en-US" sz="2400" dirty="0" smtClean="0"/>
              <a:t>E: Miss position, no heard.</a:t>
            </a:r>
            <a:r>
              <a:rPr lang="ja-JP" altLang="en-US" sz="2400" dirty="0" smtClean="0">
                <a:solidFill>
                  <a:schemeClr val="accent6">
                    <a:lumMod val="75000"/>
                  </a:schemeClr>
                </a:solidFill>
              </a:rPr>
              <a:t> ←</a:t>
            </a:r>
            <a:r>
              <a:rPr lang="en-US" sz="2400" dirty="0" smtClean="0"/>
              <a:t> </a:t>
            </a:r>
            <a:r>
              <a:rPr lang="en-US" sz="2400" b="1" dirty="0" smtClean="0">
                <a:solidFill>
                  <a:schemeClr val="accent6">
                    <a:lumMod val="75000"/>
                  </a:schemeClr>
                </a:solidFill>
              </a:rPr>
              <a:t>comprehension check</a:t>
            </a:r>
            <a:endParaRPr lang="ja-JP" altLang="en-US" sz="2400" dirty="0" smtClean="0"/>
          </a:p>
          <a:p>
            <a:pPr>
              <a:buNone/>
            </a:pPr>
            <a:r>
              <a:rPr lang="en-US" sz="2400" dirty="0" smtClean="0"/>
              <a:t>K: No…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dirty="0" smtClean="0">
              <a:solidFill>
                <a:schemeClr val="accent6">
                  <a:lumMod val="75000"/>
                </a:schemeClr>
              </a:solidFill>
            </a:endParaRPr>
          </a:p>
          <a:p>
            <a:pPr>
              <a:buNone/>
            </a:pPr>
            <a:r>
              <a:rPr lang="en-US" sz="2400" dirty="0" smtClean="0"/>
              <a:t>E: No.</a:t>
            </a:r>
            <a:r>
              <a:rPr lang="en-US" sz="2400" b="1" dirty="0" smtClean="0">
                <a:solidFill>
                  <a:schemeClr val="accent6">
                    <a:lumMod val="75000"/>
                  </a:schemeClr>
                </a:solidFill>
              </a:rPr>
              <a:t>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r>
              <a:rPr lang="en-US" sz="2400" b="1" dirty="0" smtClean="0"/>
              <a:t> </a:t>
            </a:r>
            <a:endParaRPr lang="ja-JP" altLang="en-US" sz="2400" dirty="0" smtClean="0">
              <a:solidFill>
                <a:schemeClr val="accent6">
                  <a:lumMod val="75000"/>
                </a:schemeClr>
              </a:solidFill>
            </a:endParaRPr>
          </a:p>
          <a:p>
            <a:pPr>
              <a:buNone/>
            </a:pPr>
            <a:r>
              <a:rPr lang="en-US" sz="2400" dirty="0" smtClean="0"/>
              <a:t>K: </a:t>
            </a:r>
            <a:r>
              <a:rPr lang="en-US" sz="2400" i="1" dirty="0" err="1" smtClean="0"/>
              <a:t>Dokkun</a:t>
            </a:r>
            <a:r>
              <a:rPr lang="en-US" sz="2400" i="1" dirty="0" smtClean="0"/>
              <a:t>, </a:t>
            </a:r>
            <a:r>
              <a:rPr lang="en-US" sz="2400" i="1" dirty="0" err="1" smtClean="0"/>
              <a:t>dokkun</a:t>
            </a:r>
            <a:r>
              <a:rPr lang="en-US" sz="2400" i="1" dirty="0" smtClean="0"/>
              <a:t>, (Japanese onomatopoeia for throbbing)</a:t>
            </a:r>
            <a:r>
              <a:rPr lang="en-US" sz="2400" dirty="0" smtClean="0"/>
              <a:t> no, no, no, no. </a:t>
            </a:r>
            <a:r>
              <a:rPr lang="ja-JP" altLang="en-US" sz="2400" dirty="0" smtClean="0">
                <a:solidFill>
                  <a:schemeClr val="accent6">
                    <a:lumMod val="75000"/>
                  </a:schemeClr>
                </a:solidFill>
              </a:rPr>
              <a:t>← </a:t>
            </a:r>
            <a:r>
              <a:rPr lang="en-US" sz="2400" b="1" dirty="0" smtClean="0">
                <a:solidFill>
                  <a:schemeClr val="accent6">
                    <a:lumMod val="75000"/>
                  </a:schemeClr>
                </a:solidFill>
              </a:rPr>
              <a:t>continuer</a:t>
            </a:r>
            <a:endParaRPr lang="ja-JP" altLang="en-US" sz="2400" dirty="0" smtClean="0">
              <a:solidFill>
                <a:schemeClr val="accent6">
                  <a:lumMod val="75000"/>
                </a:schemeClr>
              </a:solidFill>
            </a:endParaRPr>
          </a:p>
        </p:txBody>
      </p:sp>
      <p:sp>
        <p:nvSpPr>
          <p:cNvPr id="7" name="タイトル 1"/>
          <p:cNvSpPr txBox="1">
            <a:spLocks/>
          </p:cNvSpPr>
          <p:nvPr/>
        </p:nvSpPr>
        <p:spPr>
          <a:xfrm>
            <a:off x="428596" y="1285860"/>
            <a:ext cx="8429684" cy="49292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日付プレースホルダ 3"/>
          <p:cNvSpPr txBox="1">
            <a:spLocks/>
          </p:cNvSpPr>
          <p:nvPr/>
        </p:nvSpPr>
        <p:spPr>
          <a:xfrm>
            <a:off x="0" y="0"/>
            <a:ext cx="3857620" cy="57148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smtClean="0">
                <a:ln>
                  <a:noFill/>
                </a:ln>
                <a:solidFill>
                  <a:schemeClr val="tx1">
                    <a:tint val="75000"/>
                  </a:schemeClr>
                </a:solidFill>
                <a:effectLst/>
                <a:uLnTx/>
                <a:uFillTx/>
                <a:latin typeface="+mn-lt"/>
                <a:ea typeface="+mn-ea"/>
                <a:cs typeface="+mn-cs"/>
              </a:rPr>
              <a:t>TBLT 2009 Lancaster </a:t>
            </a:r>
            <a:endParaRPr kumimoji="1" lang="en-US" altLang="ja-JP" sz="1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3" name="スライド番号プレースホルダ 12"/>
          <p:cNvSpPr>
            <a:spLocks noGrp="1"/>
          </p:cNvSpPr>
          <p:nvPr>
            <p:ph type="sldNum" sz="quarter" idx="12"/>
          </p:nvPr>
        </p:nvSpPr>
        <p:spPr/>
        <p:txBody>
          <a:bodyPr/>
          <a:lstStyle/>
          <a:p>
            <a:fld id="{5EC28836-DFE5-41EF-AD1F-9CBEF24A0A51}"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285728"/>
            <a:ext cx="8643998" cy="785818"/>
          </a:xfrm>
        </p:spPr>
        <p:txBody>
          <a:bodyPr>
            <a:normAutofit fontScale="90000"/>
          </a:bodyPr>
          <a:lstStyle/>
          <a:p>
            <a:r>
              <a:rPr lang="en-US" altLang="ja-JP" sz="4000" dirty="0" smtClean="0"/>
              <a:t>Results</a:t>
            </a:r>
            <a:r>
              <a:rPr lang="en-US" altLang="ja-JP" sz="3600" dirty="0" smtClean="0"/>
              <a:t>: </a:t>
            </a:r>
            <a:r>
              <a:rPr lang="en-US" sz="3600" dirty="0" smtClean="0"/>
              <a:t>Conversation analysis of focused students</a:t>
            </a:r>
            <a:endParaRPr kumimoji="1" lang="ja-JP" altLang="en-US" sz="2800" dirty="0"/>
          </a:p>
        </p:txBody>
      </p:sp>
      <p:graphicFrame>
        <p:nvGraphicFramePr>
          <p:cNvPr id="7" name="表 6"/>
          <p:cNvGraphicFramePr>
            <a:graphicFrameLocks noGrp="1"/>
          </p:cNvGraphicFramePr>
          <p:nvPr/>
        </p:nvGraphicFramePr>
        <p:xfrm>
          <a:off x="357158" y="1285860"/>
          <a:ext cx="8572563" cy="4849049"/>
        </p:xfrm>
        <a:graphic>
          <a:graphicData uri="http://schemas.openxmlformats.org/drawingml/2006/table">
            <a:tbl>
              <a:tblPr/>
              <a:tblGrid>
                <a:gridCol w="1251470"/>
                <a:gridCol w="946625"/>
                <a:gridCol w="732698"/>
                <a:gridCol w="952507"/>
                <a:gridCol w="879237"/>
                <a:gridCol w="881067"/>
                <a:gridCol w="1071570"/>
                <a:gridCol w="928694"/>
                <a:gridCol w="928695"/>
              </a:tblGrid>
              <a:tr h="483938">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latin typeface="+mn-lt"/>
                        </a:rPr>
                        <a:t>Speaking test 1 (July)</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gridSpan="3">
                  <a:txBody>
                    <a:bodyPr/>
                    <a:lstStyle/>
                    <a:p>
                      <a:pPr algn="ctr" fontAlgn="ctr"/>
                      <a:r>
                        <a:rPr lang="en-US" sz="1800" b="0" i="0" u="none" strike="noStrike" dirty="0" smtClean="0">
                          <a:latin typeface="+mn-lt"/>
                        </a:rPr>
                        <a:t>negotiation</a:t>
                      </a:r>
                      <a:r>
                        <a:rPr lang="en-US" sz="1800" b="0" i="0" u="none" strike="noStrike" baseline="0" dirty="0" smtClean="0">
                          <a:latin typeface="+mn-lt"/>
                        </a:rPr>
                        <a:t> for meanings</a:t>
                      </a:r>
                      <a:endParaRPr lang="en-US" sz="18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FFCC"/>
                    </a:solidFill>
                  </a:tcPr>
                </a:tc>
                <a:tc hMerge="1">
                  <a:txBody>
                    <a:bodyPr/>
                    <a:lstStyle/>
                    <a:p>
                      <a:endParaRPr kumimoji="1" lang="ja-JP" altLang="en-US"/>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FFCC"/>
                    </a:solidFill>
                  </a:tcPr>
                </a:tc>
                <a:tc gridSpan="3">
                  <a:txBody>
                    <a:bodyPr/>
                    <a:lstStyle/>
                    <a:p>
                      <a:pPr algn="ctr"/>
                      <a:r>
                        <a:rPr kumimoji="1" lang="en-US" altLang="ja-JP" dirty="0" smtClean="0"/>
                        <a:t>peer-assistance</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endParaRPr kumimoji="1" lang="ja-JP" altLang="en-US"/>
                    </a:p>
                  </a:txBody>
                  <a:tcPr/>
                </a:tc>
                <a:tc hMerge="1">
                  <a:txBody>
                    <a:bodyPr/>
                    <a:lstStyle/>
                    <a:p>
                      <a:endParaRPr kumimoji="1" lang="ja-JP" altLang="en-US"/>
                    </a:p>
                  </a:txBody>
                  <a:tcPr/>
                </a:tc>
              </a:tr>
              <a:tr h="1516326">
                <a:tc>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a:latin typeface="+mn-lt"/>
                        </a:rPr>
                        <a:t>Target language</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a:latin typeface="+mn-lt"/>
                        </a:rPr>
                        <a:t>Total            AS-units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Compre-hension</a:t>
                      </a:r>
                      <a:r>
                        <a:rPr lang="en-US" sz="1600" b="0" i="0" u="none" strike="noStrike" dirty="0" smtClean="0">
                          <a:latin typeface="+mn-lt"/>
                        </a:rPr>
                        <a:t> checks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Confir-mation</a:t>
                      </a:r>
                      <a:r>
                        <a:rPr lang="en-US" sz="1600" b="0" i="0" u="none" strike="noStrike" dirty="0" smtClean="0">
                          <a:latin typeface="+mn-lt"/>
                        </a:rPr>
                        <a:t> checks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Clarifi-cation</a:t>
                      </a:r>
                      <a:r>
                        <a:rPr lang="en-US" sz="1600" b="0" i="0" u="none" strike="noStrike" dirty="0" smtClean="0">
                          <a:latin typeface="+mn-lt"/>
                        </a:rPr>
                        <a:t> requests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Assistance (co-construction </a:t>
                      </a:r>
                      <a:r>
                        <a:rPr lang="en-US" sz="1600" b="0" i="0" u="none" strike="noStrike" baseline="0" dirty="0" smtClean="0">
                          <a:latin typeface="+mn-lt"/>
                        </a:rPr>
                        <a:t>&amp; other-correction)</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Self-correction</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Continuer</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r>
              <a:tr h="737473">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latin typeface="+mn-lt"/>
                        </a:rPr>
                        <a:t>Student whose grade improved the least (</a:t>
                      </a:r>
                      <a:r>
                        <a:rPr lang="en-US" sz="1600" b="0" i="0" u="none" strike="noStrike" dirty="0" err="1" smtClean="0">
                          <a:latin typeface="+mn-lt"/>
                        </a:rPr>
                        <a:t>Arisa</a:t>
                      </a:r>
                      <a:r>
                        <a:rPr lang="en-US" sz="1600" b="0" i="0" u="none" strike="noStrike" dirty="0" smtClean="0">
                          <a:latin typeface="+mn-lt"/>
                        </a:rPr>
                        <a:t>)</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latin typeface="+mn-lt"/>
                        </a:rPr>
                        <a:t>Japanese</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1</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0</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0</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0</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1</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0</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lang="en-US" altLang="ja-JP" dirty="0" smtClean="0"/>
                        <a:t>0</a:t>
                      </a:r>
                      <a:endParaRPr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r>
              <a:tr h="714380">
                <a:tc v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English</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23</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2</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5</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r>
              <a:tr h="698466">
                <a:tc rowSpan="2">
                  <a:txBody>
                    <a:bodyPr/>
                    <a:lstStyle/>
                    <a:p>
                      <a:pPr algn="ctr" fontAlgn="ctr"/>
                      <a:r>
                        <a:rPr lang="en-US" sz="1600" b="0" i="0" u="none" strike="noStrike" dirty="0" smtClean="0">
                          <a:latin typeface="+mn-lt"/>
                        </a:rPr>
                        <a:t>Student whose grade improved the most (</a:t>
                      </a:r>
                      <a:r>
                        <a:rPr lang="en-US" sz="1600" b="0" i="0" u="none" strike="noStrike" dirty="0" err="1" smtClean="0">
                          <a:latin typeface="+mn-lt"/>
                        </a:rPr>
                        <a:t>Emika</a:t>
                      </a:r>
                      <a:r>
                        <a:rPr lang="en-US" sz="1600" b="0" i="0" u="none" strike="noStrike" dirty="0" smtClean="0">
                          <a:latin typeface="+mn-lt"/>
                        </a:rPr>
                        <a:t>)</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Japanese</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2</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r>
              <a:tr h="698466">
                <a:tc v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English</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38</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3</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18</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r>
            </a:tbl>
          </a:graphicData>
        </a:graphic>
      </p:graphicFrame>
      <p:sp>
        <p:nvSpPr>
          <p:cNvPr id="10" name="スライド番号プレースホルダ 4"/>
          <p:cNvSpPr txBox="1">
            <a:spLocks/>
          </p:cNvSpPr>
          <p:nvPr/>
        </p:nvSpPr>
        <p:spPr>
          <a:xfrm>
            <a:off x="214282" y="6286520"/>
            <a:ext cx="3786214"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effectLst/>
              <a:uLnTx/>
              <a:uFillTx/>
              <a:latin typeface="+mn-lt"/>
              <a:ea typeface="+mn-ea"/>
              <a:cs typeface="+mn-cs"/>
            </a:endParaRPr>
          </a:p>
        </p:txBody>
      </p:sp>
      <p:sp>
        <p:nvSpPr>
          <p:cNvPr id="9" name="正方形/長方形 8"/>
          <p:cNvSpPr/>
          <p:nvPr/>
        </p:nvSpPr>
        <p:spPr>
          <a:xfrm>
            <a:off x="4500562" y="6286520"/>
            <a:ext cx="3452227" cy="369332"/>
          </a:xfrm>
          <a:prstGeom prst="rect">
            <a:avLst/>
          </a:prstGeom>
        </p:spPr>
        <p:txBody>
          <a:bodyPr wrap="none">
            <a:spAutoFit/>
          </a:bodyPr>
          <a:lstStyle/>
          <a:p>
            <a:r>
              <a:rPr lang="en-US" altLang="ja-JP" dirty="0" smtClean="0"/>
              <a:t>Students’ names  are pseudonyms.</a:t>
            </a:r>
            <a:endParaRPr lang="ja-JP" altLang="en-US" dirty="0"/>
          </a:p>
        </p:txBody>
      </p:sp>
      <p:sp>
        <p:nvSpPr>
          <p:cNvPr id="11" name="スライド番号プレースホルダ 10"/>
          <p:cNvSpPr>
            <a:spLocks noGrp="1"/>
          </p:cNvSpPr>
          <p:nvPr>
            <p:ph type="sldNum" sz="quarter" idx="12"/>
          </p:nvPr>
        </p:nvSpPr>
        <p:spPr/>
        <p:txBody>
          <a:bodyPr/>
          <a:lstStyle/>
          <a:p>
            <a:fld id="{5EC28836-DFE5-41EF-AD1F-9CBEF24A0A51}"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lang="ja-JP" altLang="en-US" dirty="0"/>
          </a:p>
        </p:txBody>
      </p:sp>
      <p:sp>
        <p:nvSpPr>
          <p:cNvPr id="3" name="コンテンツ プレースホルダ 2"/>
          <p:cNvSpPr>
            <a:spLocks noGrp="1"/>
          </p:cNvSpPr>
          <p:nvPr>
            <p:ph idx="1"/>
          </p:nvPr>
        </p:nvSpPr>
        <p:spPr/>
        <p:txBody>
          <a:bodyPr/>
          <a:lstStyle/>
          <a:p>
            <a:pPr>
              <a:buNone/>
            </a:pPr>
            <a:r>
              <a:rPr lang="en-US" altLang="ja-JP" dirty="0" smtClean="0"/>
              <a:t>  This study reports the result of a yearlong classroom research project which studied how Japanese nursing college students learned ESP through repeated task-based instruction (TBI) and how TBI influenced student learning outcomes. In essence, the study reveals the relationship between TBI and language learning from a </a:t>
            </a:r>
            <a:r>
              <a:rPr lang="en-US" altLang="ja-JP" dirty="0" err="1" smtClean="0"/>
              <a:t>sociocultural</a:t>
            </a:r>
            <a:r>
              <a:rPr lang="en-US" altLang="ja-JP" dirty="0" smtClean="0"/>
              <a:t> perspective.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a:t>
            </a:fld>
            <a:endParaRPr kumimoji="1"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285728"/>
            <a:ext cx="8643998" cy="785818"/>
          </a:xfrm>
        </p:spPr>
        <p:txBody>
          <a:bodyPr>
            <a:normAutofit fontScale="90000"/>
          </a:bodyPr>
          <a:lstStyle/>
          <a:p>
            <a:r>
              <a:rPr lang="en-US" altLang="ja-JP" sz="4000" dirty="0" smtClean="0"/>
              <a:t>Results</a:t>
            </a:r>
            <a:r>
              <a:rPr lang="en-US" altLang="ja-JP" sz="3600" dirty="0" smtClean="0"/>
              <a:t>: </a:t>
            </a:r>
            <a:r>
              <a:rPr lang="en-US" sz="3600" dirty="0" smtClean="0"/>
              <a:t>Conversation analysis of focused students</a:t>
            </a:r>
            <a:endParaRPr kumimoji="1" lang="ja-JP" altLang="en-US" sz="2800" dirty="0"/>
          </a:p>
        </p:txBody>
      </p:sp>
      <p:graphicFrame>
        <p:nvGraphicFramePr>
          <p:cNvPr id="7" name="表 6"/>
          <p:cNvGraphicFramePr>
            <a:graphicFrameLocks noGrp="1"/>
          </p:cNvGraphicFramePr>
          <p:nvPr/>
        </p:nvGraphicFramePr>
        <p:xfrm>
          <a:off x="357158" y="1428736"/>
          <a:ext cx="8572563" cy="4849049"/>
        </p:xfrm>
        <a:graphic>
          <a:graphicData uri="http://schemas.openxmlformats.org/drawingml/2006/table">
            <a:tbl>
              <a:tblPr/>
              <a:tblGrid>
                <a:gridCol w="1251470"/>
                <a:gridCol w="946625"/>
                <a:gridCol w="732698"/>
                <a:gridCol w="952507"/>
                <a:gridCol w="879237"/>
                <a:gridCol w="881067"/>
                <a:gridCol w="1071570"/>
                <a:gridCol w="928694"/>
                <a:gridCol w="928695"/>
              </a:tblGrid>
              <a:tr h="483938">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latin typeface="+mn-lt"/>
                        </a:rPr>
                        <a:t>Speaking test 2 (December)</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gridSpan="3">
                  <a:txBody>
                    <a:bodyPr/>
                    <a:lstStyle/>
                    <a:p>
                      <a:pPr algn="ctr" fontAlgn="ctr"/>
                      <a:r>
                        <a:rPr lang="en-US" sz="1800" b="0" i="0" u="none" strike="noStrike" dirty="0" smtClean="0">
                          <a:latin typeface="+mn-lt"/>
                        </a:rPr>
                        <a:t>negotiation</a:t>
                      </a:r>
                      <a:r>
                        <a:rPr lang="en-US" sz="1800" b="0" i="0" u="none" strike="noStrike" baseline="0" dirty="0" smtClean="0">
                          <a:latin typeface="+mn-lt"/>
                        </a:rPr>
                        <a:t> for meanings</a:t>
                      </a:r>
                      <a:endParaRPr lang="en-US" sz="18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FFCC"/>
                    </a:solidFill>
                  </a:tcPr>
                </a:tc>
                <a:tc hMerge="1">
                  <a:txBody>
                    <a:bodyPr/>
                    <a:lstStyle/>
                    <a:p>
                      <a:endParaRPr kumimoji="1" lang="ja-JP" altLang="en-US"/>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FFCC"/>
                    </a:solidFill>
                  </a:tcPr>
                </a:tc>
                <a:tc gridSpan="3">
                  <a:txBody>
                    <a:bodyPr/>
                    <a:lstStyle/>
                    <a:p>
                      <a:pPr algn="ctr"/>
                      <a:r>
                        <a:rPr kumimoji="1" lang="en-US" altLang="ja-JP" dirty="0" smtClean="0"/>
                        <a:t>peer-assistance</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hMerge="1">
                  <a:txBody>
                    <a:bodyPr/>
                    <a:lstStyle/>
                    <a:p>
                      <a:endParaRPr kumimoji="1" lang="ja-JP" altLang="en-US"/>
                    </a:p>
                  </a:txBody>
                  <a:tcPr/>
                </a:tc>
                <a:tc hMerge="1">
                  <a:txBody>
                    <a:bodyPr/>
                    <a:lstStyle/>
                    <a:p>
                      <a:endParaRPr kumimoji="1" lang="ja-JP" altLang="en-US"/>
                    </a:p>
                  </a:txBody>
                  <a:tcPr/>
                </a:tc>
              </a:tr>
              <a:tr h="1516326">
                <a:tc>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a:latin typeface="+mn-lt"/>
                        </a:rPr>
                        <a:t>Target language</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a:latin typeface="+mn-lt"/>
                        </a:rPr>
                        <a:t>Total            AS-units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Compre-hension</a:t>
                      </a:r>
                      <a:r>
                        <a:rPr lang="en-US" sz="1600" b="0" i="0" u="none" strike="noStrike" dirty="0" smtClean="0">
                          <a:latin typeface="+mn-lt"/>
                        </a:rPr>
                        <a:t> checks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Confir-mation</a:t>
                      </a:r>
                      <a:r>
                        <a:rPr lang="en-US" sz="1600" b="0" i="0" u="none" strike="noStrike" dirty="0" smtClean="0">
                          <a:latin typeface="+mn-lt"/>
                        </a:rPr>
                        <a:t> checks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latin typeface="+mn-lt"/>
                        </a:rPr>
                        <a:t>Clarifi-cation</a:t>
                      </a:r>
                      <a:r>
                        <a:rPr lang="en-US" sz="1600" b="0" i="0" u="none" strike="noStrike" dirty="0" smtClean="0">
                          <a:latin typeface="+mn-lt"/>
                        </a:rPr>
                        <a:t> requests</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Assistance (co-construction </a:t>
                      </a:r>
                      <a:r>
                        <a:rPr lang="en-US" sz="1600" b="0" i="0" u="none" strike="noStrike" baseline="0" dirty="0" smtClean="0">
                          <a:latin typeface="+mn-lt"/>
                        </a:rPr>
                        <a:t>&amp; other-correction)</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Self-correction</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smtClean="0">
                          <a:latin typeface="+mn-lt"/>
                        </a:rPr>
                        <a:t>Continuer</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bg2">
                        <a:lumMod val="90000"/>
                      </a:schemeClr>
                    </a:solidFill>
                  </a:tcPr>
                </a:tc>
              </a:tr>
              <a:tr h="737473">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latin typeface="+mn-lt"/>
                        </a:rPr>
                        <a:t>Student whose grade improved the least (</a:t>
                      </a:r>
                      <a:r>
                        <a:rPr lang="en-US" sz="1600" b="0" i="0" u="none" strike="noStrike" dirty="0" err="1" smtClean="0">
                          <a:latin typeface="+mn-lt"/>
                        </a:rPr>
                        <a:t>Arisa</a:t>
                      </a:r>
                      <a:r>
                        <a:rPr lang="en-US" sz="1600" b="0" i="0" u="none" strike="noStrike" dirty="0" smtClean="0">
                          <a:latin typeface="+mn-lt"/>
                        </a:rPr>
                        <a:t>)</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latin typeface="+mn-lt"/>
                        </a:rPr>
                        <a:t>Japanese</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r>
              <a:tr h="714380">
                <a:tc v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a:latin typeface="+mn-lt"/>
                        </a:rPr>
                        <a:t>English</a:t>
                      </a: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29</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1</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1</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2000" b="0" i="0" u="none" strike="noStrike" dirty="0" smtClean="0">
                          <a:latin typeface="+mn-lt"/>
                        </a:rPr>
                        <a:t>17</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2">
                        <a:lumMod val="20000"/>
                        <a:lumOff val="80000"/>
                      </a:schemeClr>
                    </a:solidFill>
                  </a:tcPr>
                </a:tc>
              </a:tr>
              <a:tr h="698466">
                <a:tc rowSpan="2">
                  <a:txBody>
                    <a:bodyPr/>
                    <a:lstStyle/>
                    <a:p>
                      <a:pPr algn="ctr" fontAlgn="ctr"/>
                      <a:r>
                        <a:rPr lang="en-US" sz="1600" b="0" i="0" u="none" strike="noStrike" dirty="0" smtClean="0">
                          <a:latin typeface="+mn-lt"/>
                        </a:rPr>
                        <a:t>Student whose grade improved the most (</a:t>
                      </a:r>
                      <a:r>
                        <a:rPr lang="en-US" sz="1600" b="0" i="0" u="none" strike="noStrike" dirty="0" err="1" smtClean="0">
                          <a:latin typeface="+mn-lt"/>
                        </a:rPr>
                        <a:t>Emika</a:t>
                      </a:r>
                      <a:r>
                        <a:rPr lang="en-US" sz="1600" b="0" i="0" u="none" strike="noStrike" dirty="0" smtClean="0">
                          <a:latin typeface="+mn-lt"/>
                        </a:rPr>
                        <a:t>)</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Japanese</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2</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0</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r>
              <a:tr h="698466">
                <a:tc vMerge="1">
                  <a:txBody>
                    <a:bodyPr/>
                    <a:lstStyle/>
                    <a:p>
                      <a:pPr algn="ctr" fontAlgn="ct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0" i="0" u="none" strike="noStrike" dirty="0" smtClean="0">
                          <a:latin typeface="+mn-lt"/>
                        </a:rPr>
                        <a:t>English</a:t>
                      </a:r>
                      <a:endParaRPr lang="en-US" sz="16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52</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9</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4</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0</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2</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dirty="0" smtClean="0"/>
                        <a:t>3</a:t>
                      </a:r>
                      <a:endParaRPr kumimoji="1" lang="ja-JP" altLang="en-US" dirty="0"/>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2000" b="0" i="0" u="none" strike="noStrike" dirty="0" smtClean="0">
                          <a:latin typeface="+mn-lt"/>
                        </a:rPr>
                        <a:t>17</a:t>
                      </a:r>
                      <a:endParaRPr lang="en-US" altLang="ja-JP" sz="2000" b="0" i="0" u="none" strike="noStrike" dirty="0">
                        <a:latin typeface="+mn-lt"/>
                      </a:endParaRPr>
                    </a:p>
                  </a:txBody>
                  <a:tcPr marL="5347" marR="5347" marT="5347"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chemeClr val="accent4">
                        <a:lumMod val="20000"/>
                        <a:lumOff val="80000"/>
                      </a:schemeClr>
                    </a:solidFill>
                  </a:tcPr>
                </a:tc>
              </a:tr>
            </a:tbl>
          </a:graphicData>
        </a:graphic>
      </p:graphicFrame>
      <p:sp>
        <p:nvSpPr>
          <p:cNvPr id="10" name="スライド番号プレースホルダ 4"/>
          <p:cNvSpPr txBox="1">
            <a:spLocks/>
          </p:cNvSpPr>
          <p:nvPr/>
        </p:nvSpPr>
        <p:spPr>
          <a:xfrm>
            <a:off x="214282" y="6286520"/>
            <a:ext cx="3786214"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effectLst/>
              <a:uLnTx/>
              <a:uFillTx/>
              <a:latin typeface="+mn-lt"/>
              <a:ea typeface="+mn-ea"/>
              <a:cs typeface="+mn-cs"/>
            </a:endParaRPr>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4638"/>
            <a:ext cx="8715436" cy="1143000"/>
          </a:xfrm>
        </p:spPr>
        <p:txBody>
          <a:bodyPr>
            <a:normAutofit fontScale="90000"/>
          </a:bodyPr>
          <a:lstStyle/>
          <a:p>
            <a:r>
              <a:rPr lang="en-US" altLang="ja-JP" sz="4000" dirty="0" smtClean="0"/>
              <a:t>Results</a:t>
            </a:r>
            <a:r>
              <a:rPr lang="en-US" altLang="ja-JP" dirty="0" smtClean="0"/>
              <a:t>: </a:t>
            </a:r>
            <a:r>
              <a:rPr lang="en-US" sz="3600" dirty="0" smtClean="0"/>
              <a:t>Conversation analysis of focused students</a:t>
            </a:r>
            <a:endParaRPr lang="ja-JP" altLang="en-US" sz="3600" dirty="0"/>
          </a:p>
        </p:txBody>
      </p:sp>
      <p:graphicFrame>
        <p:nvGraphicFramePr>
          <p:cNvPr id="4" name="コンテンツ プレースホルダ 3"/>
          <p:cNvGraphicFramePr>
            <a:graphicFrameLocks noGrp="1"/>
          </p:cNvGraphicFramePr>
          <p:nvPr>
            <p:ph idx="1"/>
          </p:nvPr>
        </p:nvGraphicFramePr>
        <p:xfrm>
          <a:off x="428596" y="1571612"/>
          <a:ext cx="8229602" cy="4760445"/>
        </p:xfrm>
        <a:graphic>
          <a:graphicData uri="http://schemas.openxmlformats.org/drawingml/2006/table">
            <a:tbl>
              <a:tblPr firstRow="1" bandRow="1">
                <a:tableStyleId>{5C22544A-7EE6-4342-B048-85BDC9FD1C3A}</a:tableStyleId>
              </a:tblPr>
              <a:tblGrid>
                <a:gridCol w="785818"/>
                <a:gridCol w="1972427"/>
                <a:gridCol w="1599473"/>
                <a:gridCol w="2164395"/>
                <a:gridCol w="1707489"/>
              </a:tblGrid>
              <a:tr h="1357321">
                <a:tc>
                  <a:txBody>
                    <a:bodyPr/>
                    <a:lstStyle/>
                    <a:p>
                      <a:pPr algn="ctr"/>
                      <a:endParaRPr kumimoji="1" lang="ja-JP" altLang="en-US" sz="2400" b="0" dirty="0"/>
                    </a:p>
                  </a:txBody>
                  <a:tcPr anchor="ctr">
                    <a:solidFill>
                      <a:schemeClr val="bg2">
                        <a:lumMod val="90000"/>
                      </a:schemeClr>
                    </a:solidFill>
                  </a:tcPr>
                </a:tc>
                <a:tc>
                  <a:txBody>
                    <a:bodyPr/>
                    <a:lstStyle/>
                    <a:p>
                      <a:pPr algn="ctr"/>
                      <a:r>
                        <a:rPr kumimoji="1" lang="en-US" altLang="ja-JP" sz="2400" b="0" dirty="0" smtClean="0">
                          <a:solidFill>
                            <a:schemeClr val="tx1"/>
                          </a:solidFill>
                        </a:rPr>
                        <a:t>Focused student</a:t>
                      </a:r>
                      <a:endParaRPr kumimoji="1" lang="ja-JP" altLang="en-US" sz="2400" b="0" dirty="0">
                        <a:solidFill>
                          <a:schemeClr val="tx1"/>
                        </a:solidFill>
                      </a:endParaRPr>
                    </a:p>
                  </a:txBody>
                  <a:tcPr anchor="ctr">
                    <a:solidFill>
                      <a:schemeClr val="bg2">
                        <a:lumMod val="90000"/>
                      </a:schemeClr>
                    </a:solidFill>
                  </a:tcPr>
                </a:tc>
                <a:tc>
                  <a:txBody>
                    <a:bodyPr/>
                    <a:lstStyle/>
                    <a:p>
                      <a:pPr algn="ctr"/>
                      <a:r>
                        <a:rPr kumimoji="1" lang="en-US" altLang="ja-JP" sz="2400" b="0" dirty="0" smtClean="0">
                          <a:solidFill>
                            <a:schemeClr val="tx1"/>
                          </a:solidFill>
                        </a:rPr>
                        <a:t>Total       AS-unit</a:t>
                      </a:r>
                      <a:endParaRPr kumimoji="1" lang="ja-JP" altLang="en-US" sz="2400" b="0" dirty="0">
                        <a:solidFill>
                          <a:schemeClr val="tx1"/>
                        </a:solidFill>
                      </a:endParaRPr>
                    </a:p>
                  </a:txBody>
                  <a:tcPr anchor="ctr">
                    <a:solidFill>
                      <a:schemeClr val="bg2">
                        <a:lumMod val="90000"/>
                      </a:schemeClr>
                    </a:solidFill>
                  </a:tcPr>
                </a:tc>
                <a:tc>
                  <a:txBody>
                    <a:bodyPr/>
                    <a:lstStyle/>
                    <a:p>
                      <a:pPr algn="ctr"/>
                      <a:r>
                        <a:rPr kumimoji="1" lang="en-US" altLang="ja-JP" sz="2400" b="0" dirty="0" smtClean="0">
                          <a:solidFill>
                            <a:schemeClr val="tx1"/>
                          </a:solidFill>
                        </a:rPr>
                        <a:t>Total of negotiation for meaning</a:t>
                      </a:r>
                      <a:endParaRPr kumimoji="1" lang="ja-JP" altLang="en-US" sz="2400" b="0" dirty="0">
                        <a:solidFill>
                          <a:schemeClr val="tx1"/>
                        </a:solidFill>
                      </a:endParaRPr>
                    </a:p>
                  </a:txBody>
                  <a:tcPr anchor="ctr">
                    <a:solidFill>
                      <a:schemeClr val="bg2">
                        <a:lumMod val="90000"/>
                      </a:schemeClr>
                    </a:solidFill>
                  </a:tcPr>
                </a:tc>
                <a:tc>
                  <a:txBody>
                    <a:bodyPr/>
                    <a:lstStyle/>
                    <a:p>
                      <a:pPr algn="ctr"/>
                      <a:r>
                        <a:rPr kumimoji="1" lang="en-US" altLang="ja-JP" sz="2400" b="0" dirty="0" smtClean="0">
                          <a:solidFill>
                            <a:schemeClr val="tx1"/>
                          </a:solidFill>
                        </a:rPr>
                        <a:t>Total of </a:t>
                      </a:r>
                    </a:p>
                    <a:p>
                      <a:pPr algn="ctr"/>
                      <a:r>
                        <a:rPr kumimoji="1" lang="en-US" altLang="ja-JP" sz="2400" b="0" dirty="0" smtClean="0">
                          <a:solidFill>
                            <a:schemeClr val="tx1"/>
                          </a:solidFill>
                        </a:rPr>
                        <a:t>peer-assistance</a:t>
                      </a:r>
                      <a:endParaRPr kumimoji="1" lang="ja-JP" altLang="en-US" sz="2400" b="0" dirty="0">
                        <a:solidFill>
                          <a:schemeClr val="tx1"/>
                        </a:solidFill>
                      </a:endParaRPr>
                    </a:p>
                  </a:txBody>
                  <a:tcPr anchor="ctr">
                    <a:solidFill>
                      <a:schemeClr val="bg2">
                        <a:lumMod val="90000"/>
                      </a:schemeClr>
                    </a:solidFill>
                  </a:tcPr>
                </a:tc>
              </a:tr>
              <a:tr h="850781">
                <a:tc rowSpan="2">
                  <a:txBody>
                    <a:bodyPr/>
                    <a:lstStyle/>
                    <a:p>
                      <a:pPr algn="ctr"/>
                      <a:r>
                        <a:rPr kumimoji="1" lang="en-US" altLang="ja-JP" sz="2400" b="0" dirty="0" smtClean="0"/>
                        <a:t>Jul.</a:t>
                      </a:r>
                      <a:endParaRPr kumimoji="1" lang="ja-JP" altLang="en-US" sz="2400" b="0" dirty="0"/>
                    </a:p>
                  </a:txBody>
                  <a:tcPr anchor="ctr">
                    <a:solidFill>
                      <a:schemeClr val="bg2">
                        <a:lumMod val="90000"/>
                      </a:schemeClr>
                    </a:solidFill>
                  </a:tcPr>
                </a:tc>
                <a:tc>
                  <a:txBody>
                    <a:bodyPr/>
                    <a:lstStyle/>
                    <a:p>
                      <a:pPr algn="ctr"/>
                      <a:r>
                        <a:rPr kumimoji="1" lang="en-US" altLang="ja-JP" sz="2400" b="1" dirty="0" err="1" smtClean="0"/>
                        <a:t>Arisa</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24</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2</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6</a:t>
                      </a:r>
                      <a:endParaRPr kumimoji="1" lang="ja-JP" altLang="en-US" sz="2400" b="1" dirty="0"/>
                    </a:p>
                  </a:txBody>
                  <a:tcPr anchor="ctr">
                    <a:solidFill>
                      <a:schemeClr val="accent2">
                        <a:lumMod val="20000"/>
                        <a:lumOff val="80000"/>
                      </a:schemeClr>
                    </a:solidFill>
                  </a:tcPr>
                </a:tc>
              </a:tr>
              <a:tr h="850781">
                <a:tc vMerge="1">
                  <a:txBody>
                    <a:bodyPr/>
                    <a:lstStyle/>
                    <a:p>
                      <a:pPr algn="ctr"/>
                      <a:endParaRPr kumimoji="1" lang="ja-JP" altLang="en-US" sz="2400" dirty="0"/>
                    </a:p>
                  </a:txBody>
                  <a:tcPr anchor="ctr">
                    <a:solidFill>
                      <a:schemeClr val="bg2">
                        <a:lumMod val="75000"/>
                      </a:schemeClr>
                    </a:solidFill>
                  </a:tcPr>
                </a:tc>
                <a:tc>
                  <a:txBody>
                    <a:bodyPr/>
                    <a:lstStyle/>
                    <a:p>
                      <a:pPr algn="ctr"/>
                      <a:r>
                        <a:rPr kumimoji="1" lang="en-US" altLang="ja-JP" sz="2400" b="1" dirty="0" err="1" smtClean="0"/>
                        <a:t>Emika</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40</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0</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21</a:t>
                      </a:r>
                      <a:endParaRPr kumimoji="1" lang="ja-JP" altLang="en-US" sz="2400" b="1" dirty="0"/>
                    </a:p>
                  </a:txBody>
                  <a:tcPr anchor="ctr">
                    <a:solidFill>
                      <a:schemeClr val="accent4">
                        <a:lumMod val="20000"/>
                        <a:lumOff val="80000"/>
                      </a:schemeClr>
                    </a:solidFill>
                  </a:tcPr>
                </a:tc>
              </a:tr>
              <a:tr h="850781">
                <a:tc rowSpan="2">
                  <a:txBody>
                    <a:bodyPr/>
                    <a:lstStyle/>
                    <a:p>
                      <a:pPr algn="ctr"/>
                      <a:r>
                        <a:rPr kumimoji="1" lang="en-US" altLang="ja-JP" sz="2400" b="0" dirty="0" smtClean="0"/>
                        <a:t>Dec.</a:t>
                      </a:r>
                      <a:endParaRPr kumimoji="1" lang="ja-JP" altLang="en-US" sz="2400" b="0" dirty="0"/>
                    </a:p>
                  </a:txBody>
                  <a:tcPr anchor="ctr">
                    <a:solidFill>
                      <a:schemeClr val="bg2">
                        <a:lumMod val="90000"/>
                      </a:schemeClr>
                    </a:solidFill>
                  </a:tcPr>
                </a:tc>
                <a:tc>
                  <a:txBody>
                    <a:bodyPr/>
                    <a:lstStyle/>
                    <a:p>
                      <a:pPr algn="ctr"/>
                      <a:r>
                        <a:rPr kumimoji="1" lang="en-US" altLang="ja-JP" sz="2400" b="1" dirty="0" err="1" smtClean="0"/>
                        <a:t>Arisa</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29</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2</a:t>
                      </a:r>
                      <a:endParaRPr kumimoji="1" lang="ja-JP" altLang="en-US" sz="2400" b="1" dirty="0"/>
                    </a:p>
                  </a:txBody>
                  <a:tcPr anchor="ctr">
                    <a:solidFill>
                      <a:schemeClr val="accent2">
                        <a:lumMod val="20000"/>
                        <a:lumOff val="80000"/>
                      </a:schemeClr>
                    </a:solidFill>
                  </a:tcPr>
                </a:tc>
                <a:tc>
                  <a:txBody>
                    <a:bodyPr/>
                    <a:lstStyle/>
                    <a:p>
                      <a:pPr algn="ctr"/>
                      <a:r>
                        <a:rPr kumimoji="1" lang="en-US" altLang="ja-JP" sz="2400" b="1" dirty="0" smtClean="0"/>
                        <a:t>7</a:t>
                      </a:r>
                      <a:endParaRPr kumimoji="1" lang="ja-JP" altLang="en-US" sz="2400" b="1" dirty="0"/>
                    </a:p>
                  </a:txBody>
                  <a:tcPr anchor="ctr">
                    <a:solidFill>
                      <a:schemeClr val="accent2">
                        <a:lumMod val="20000"/>
                        <a:lumOff val="80000"/>
                      </a:schemeClr>
                    </a:solidFill>
                  </a:tcPr>
                </a:tc>
              </a:tr>
              <a:tr h="850781">
                <a:tc vMerge="1">
                  <a:txBody>
                    <a:bodyPr/>
                    <a:lstStyle/>
                    <a:p>
                      <a:pPr algn="ctr"/>
                      <a:endParaRPr kumimoji="1" lang="ja-JP" altLang="en-US" sz="2400" dirty="0"/>
                    </a:p>
                  </a:txBody>
                  <a:tcPr anchor="ctr">
                    <a:solidFill>
                      <a:schemeClr val="bg2">
                        <a:lumMod val="75000"/>
                      </a:schemeClr>
                    </a:solidFill>
                  </a:tcPr>
                </a:tc>
                <a:tc>
                  <a:txBody>
                    <a:bodyPr/>
                    <a:lstStyle/>
                    <a:p>
                      <a:pPr algn="ctr"/>
                      <a:r>
                        <a:rPr kumimoji="1" lang="en-US" altLang="ja-JP" sz="2400" b="1" dirty="0" err="1" smtClean="0"/>
                        <a:t>Emika</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54</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13</a:t>
                      </a:r>
                      <a:endParaRPr kumimoji="1" lang="ja-JP" altLang="en-US" sz="2400" b="1" dirty="0"/>
                    </a:p>
                  </a:txBody>
                  <a:tcPr anchor="ctr">
                    <a:solidFill>
                      <a:schemeClr val="accent4">
                        <a:lumMod val="20000"/>
                        <a:lumOff val="80000"/>
                      </a:schemeClr>
                    </a:solidFill>
                  </a:tcPr>
                </a:tc>
                <a:tc>
                  <a:txBody>
                    <a:bodyPr/>
                    <a:lstStyle/>
                    <a:p>
                      <a:pPr algn="ctr"/>
                      <a:r>
                        <a:rPr kumimoji="1" lang="en-US" altLang="ja-JP" sz="2400" b="1" dirty="0" smtClean="0"/>
                        <a:t>23</a:t>
                      </a:r>
                      <a:endParaRPr kumimoji="1" lang="ja-JP" altLang="en-US" sz="2400" b="1" dirty="0"/>
                    </a:p>
                  </a:txBody>
                  <a:tcPr anchor="ctr">
                    <a:solidFill>
                      <a:schemeClr val="accent4">
                        <a:lumMod val="20000"/>
                        <a:lumOff val="80000"/>
                      </a:schemeClr>
                    </a:solidFill>
                  </a:tcPr>
                </a:tc>
              </a:tr>
            </a:tbl>
          </a:graphicData>
        </a:graphic>
      </p:graphicFrame>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46"/>
          </a:xfrm>
        </p:spPr>
        <p:txBody>
          <a:bodyPr>
            <a:normAutofit/>
          </a:bodyPr>
          <a:lstStyle/>
          <a:p>
            <a:pPr lvl="0"/>
            <a:r>
              <a:rPr kumimoji="1" lang="en-US" altLang="ja-JP" sz="3600" dirty="0" smtClean="0"/>
              <a:t>Results: </a:t>
            </a:r>
            <a:r>
              <a:rPr kumimoji="1" lang="en-US" altLang="ja-JP" sz="3200" dirty="0" err="1" smtClean="0"/>
              <a:t>Arisa’s</a:t>
            </a:r>
            <a:r>
              <a:rPr kumimoji="1" lang="en-US" altLang="ja-JP" sz="3200" dirty="0" smtClean="0"/>
              <a:t> final report (</a:t>
            </a:r>
            <a:r>
              <a:rPr lang="en-US" altLang="ja-JP" sz="3200" dirty="0" smtClean="0"/>
              <a:t>December)</a:t>
            </a:r>
            <a:endParaRPr kumimoji="1" lang="ja-JP" altLang="en-US" sz="3200" dirty="0"/>
          </a:p>
        </p:txBody>
      </p:sp>
      <p:sp>
        <p:nvSpPr>
          <p:cNvPr id="10" name="日付プレースホルダ 3"/>
          <p:cNvSpPr txBox="1">
            <a:spLocks/>
          </p:cNvSpPr>
          <p:nvPr/>
        </p:nvSpPr>
        <p:spPr>
          <a:xfrm>
            <a:off x="0" y="0"/>
            <a:ext cx="3857620" cy="57148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smtClean="0">
                <a:ln>
                  <a:noFill/>
                </a:ln>
                <a:solidFill>
                  <a:schemeClr val="tx1">
                    <a:tint val="75000"/>
                  </a:schemeClr>
                </a:solidFill>
                <a:effectLst/>
                <a:uLnTx/>
                <a:uFillTx/>
                <a:latin typeface="+mn-lt"/>
                <a:ea typeface="+mn-ea"/>
                <a:cs typeface="+mn-cs"/>
              </a:rPr>
              <a:t>TBLT 2009 Lancaster </a:t>
            </a:r>
            <a:endParaRPr kumimoji="1" lang="en-US" altLang="ja-JP" sz="1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タイトル 1"/>
          <p:cNvSpPr txBox="1">
            <a:spLocks/>
          </p:cNvSpPr>
          <p:nvPr/>
        </p:nvSpPr>
        <p:spPr>
          <a:xfrm>
            <a:off x="428596" y="1000108"/>
            <a:ext cx="8229600" cy="5000660"/>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l"/>
              <a:tabLst/>
              <a:defRPr/>
            </a:pPr>
            <a:r>
              <a:rPr kumimoji="1" lang="en-US" altLang="ja-JP" sz="2400" b="0" i="0" u="none" strike="noStrike" kern="1200" cap="none" spc="0" normalizeH="0" baseline="0" noProof="0" dirty="0" smtClean="0">
                <a:ln>
                  <a:noFill/>
                </a:ln>
                <a:solidFill>
                  <a:schemeClr val="tx1"/>
                </a:solidFill>
                <a:effectLst/>
                <a:uLnTx/>
                <a:uFillTx/>
                <a:ea typeface="+mj-ea"/>
                <a:cs typeface="+mj-cs"/>
              </a:rPr>
              <a:t> Eventually, I was able to write without looking at the handouts.</a:t>
            </a:r>
            <a:endParaRPr sz="800" dirty="0"/>
          </a:p>
          <a:p>
            <a:pPr marL="0" marR="0" lvl="0" indent="0" defTabSz="914400" rtl="0" eaLnBrk="1" fontAlgn="auto" latinLnBrk="0" hangingPunct="1">
              <a:lnSpc>
                <a:spcPct val="100000"/>
              </a:lnSpc>
              <a:spcBef>
                <a:spcPct val="0"/>
              </a:spcBef>
              <a:spcAft>
                <a:spcPts val="0"/>
              </a:spcAft>
              <a:buClrTx/>
              <a:buSzTx/>
              <a:buFont typeface="Wingdings" pitchFamily="2" charset="2"/>
              <a:buChar char="l"/>
              <a:tabLst/>
              <a:defRPr/>
            </a:pPr>
            <a:r>
              <a:rPr lang="en-US" altLang="ja-JP" sz="2400" dirty="0" smtClean="0">
                <a:ea typeface="+mj-ea"/>
                <a:cs typeface="+mj-cs"/>
              </a:rPr>
              <a:t> I could understand how to use communication strategies more </a:t>
            </a:r>
          </a:p>
          <a:p>
            <a:pPr marL="0" marR="0" lvl="0" indent="0" defTabSz="914400" rtl="0" eaLnBrk="1" fontAlgn="auto" latinLnBrk="0" hangingPunct="1">
              <a:lnSpc>
                <a:spcPct val="100000"/>
              </a:lnSpc>
              <a:spcBef>
                <a:spcPct val="0"/>
              </a:spcBef>
              <a:spcAft>
                <a:spcPts val="0"/>
              </a:spcAft>
              <a:buClrTx/>
              <a:buSzTx/>
              <a:tabLst/>
              <a:defRPr/>
            </a:pPr>
            <a:r>
              <a:rPr lang="en-US" altLang="ja-JP" sz="2400" dirty="0" smtClean="0">
                <a:ea typeface="+mj-ea"/>
                <a:cs typeface="+mj-cs"/>
              </a:rPr>
              <a:t>    and more.</a:t>
            </a:r>
            <a:endParaRPr kumimoji="1" lang="en-US" altLang="ja-JP" sz="800" b="0" i="0" u="none" strike="noStrike" kern="1200" cap="none" spc="0" normalizeH="0" baseline="0" noProof="0" dirty="0" smtClean="0">
              <a:ln>
                <a:noFill/>
              </a:ln>
              <a:solidFill>
                <a:schemeClr val="tx1"/>
              </a:solidFill>
              <a:effectLst/>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l"/>
              <a:tabLst/>
              <a:defRPr/>
            </a:pPr>
            <a:r>
              <a:rPr lang="en-US" altLang="ja-JP" sz="2400" dirty="0" smtClean="0">
                <a:ea typeface="+mj-ea"/>
                <a:cs typeface="+mj-cs"/>
              </a:rPr>
              <a:t> I was worried that I might be a problem for my partner. I was  </a:t>
            </a:r>
          </a:p>
          <a:p>
            <a:pPr marL="0" marR="0" lvl="0" indent="0" defTabSz="914400" rtl="0" eaLnBrk="1" fontAlgn="auto" latinLnBrk="0" hangingPunct="1">
              <a:lnSpc>
                <a:spcPct val="100000"/>
              </a:lnSpc>
              <a:spcBef>
                <a:spcPct val="0"/>
              </a:spcBef>
              <a:spcAft>
                <a:spcPts val="0"/>
              </a:spcAft>
              <a:buClrTx/>
              <a:buSzTx/>
              <a:tabLst/>
              <a:defRPr/>
            </a:pPr>
            <a:r>
              <a:rPr lang="en-US" altLang="ja-JP" sz="2400" dirty="0" smtClean="0">
                <a:ea typeface="+mj-ea"/>
                <a:cs typeface="+mj-cs"/>
              </a:rPr>
              <a:t>    so stressed and I did not know what to do. </a:t>
            </a:r>
            <a:endParaRPr kumimoji="1" lang="en-US" altLang="ja-JP" sz="800" b="0" i="0" u="none" strike="noStrike" kern="1200" cap="none" spc="0" normalizeH="0" baseline="0" noProof="0" dirty="0" smtClean="0">
              <a:ln>
                <a:noFill/>
              </a:ln>
              <a:solidFill>
                <a:schemeClr val="tx1"/>
              </a:solidFill>
              <a:effectLst/>
              <a:uLnTx/>
              <a:uFillTx/>
              <a:ea typeface="+mj-ea"/>
              <a:cs typeface="+mj-cs"/>
            </a:endParaRPr>
          </a:p>
          <a:p>
            <a:pPr lvl="0">
              <a:spcBef>
                <a:spcPct val="0"/>
              </a:spcBef>
              <a:buFont typeface="Wingdings" pitchFamily="2" charset="2"/>
              <a:buChar char="l"/>
              <a:defRPr/>
            </a:pPr>
            <a:r>
              <a:rPr lang="en-US" altLang="ja-JP" sz="2400" dirty="0" smtClean="0">
                <a:ea typeface="+mj-ea"/>
                <a:cs typeface="+mj-cs"/>
              </a:rPr>
              <a:t> I hated being recorded on video.</a:t>
            </a:r>
            <a:endParaRPr lang="en-US" altLang="ja-JP" sz="800" dirty="0" smtClean="0">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l"/>
              <a:tabLst/>
              <a:defRPr/>
            </a:pPr>
            <a:r>
              <a:rPr kumimoji="1" lang="en-US" altLang="ja-JP" sz="2400" b="0" i="0" u="none" strike="noStrike" kern="1200" cap="none" spc="0" normalizeH="0" baseline="0" noProof="0" dirty="0" smtClean="0">
                <a:ln>
                  <a:noFill/>
                </a:ln>
                <a:solidFill>
                  <a:schemeClr val="tx1"/>
                </a:solidFill>
                <a:effectLst/>
                <a:uLnTx/>
                <a:uFillTx/>
                <a:ea typeface="+mj-ea"/>
                <a:cs typeface="+mj-cs"/>
              </a:rPr>
              <a:t> I</a:t>
            </a:r>
            <a:r>
              <a:rPr kumimoji="1" lang="en-US" altLang="ja-JP" sz="2400" b="0" i="0" u="none" strike="noStrike" kern="1200" cap="none" spc="0" normalizeH="0" noProof="0" dirty="0" smtClean="0">
                <a:ln>
                  <a:noFill/>
                </a:ln>
                <a:solidFill>
                  <a:schemeClr val="tx1"/>
                </a:solidFill>
                <a:effectLst/>
                <a:uLnTx/>
                <a:uFillTx/>
                <a:ea typeface="+mj-ea"/>
                <a:cs typeface="+mj-cs"/>
              </a:rPr>
              <a:t> asked my partner when I could not understand.</a:t>
            </a:r>
          </a:p>
          <a:p>
            <a:pPr marL="0" marR="0" lvl="0" indent="0" defTabSz="914400" rtl="0" eaLnBrk="1" fontAlgn="auto" latinLnBrk="0" hangingPunct="1">
              <a:lnSpc>
                <a:spcPct val="100000"/>
              </a:lnSpc>
              <a:spcBef>
                <a:spcPct val="0"/>
              </a:spcBef>
              <a:spcAft>
                <a:spcPts val="0"/>
              </a:spcAft>
              <a:buClrTx/>
              <a:buSzTx/>
              <a:tabLst/>
              <a:defRPr/>
            </a:pPr>
            <a:endParaRPr lang="en-US" altLang="ja-JP" sz="800" baseline="0" dirty="0" smtClean="0">
              <a:ea typeface="+mj-ea"/>
              <a:cs typeface="+mj-cs"/>
            </a:endParaRPr>
          </a:p>
          <a:p>
            <a:pPr lvl="0">
              <a:spcBef>
                <a:spcPct val="0"/>
              </a:spcBef>
              <a:defRPr/>
            </a:pPr>
            <a:r>
              <a:rPr kumimoji="1" lang="en-US" altLang="ja-JP" sz="2000" b="0" i="0" u="none" strike="noStrike" kern="1200" cap="none" spc="0" normalizeH="0" noProof="0" dirty="0" err="1" smtClean="0">
                <a:ln>
                  <a:noFill/>
                </a:ln>
                <a:solidFill>
                  <a:schemeClr val="tx1"/>
                </a:solidFill>
                <a:effectLst/>
                <a:uLnTx/>
                <a:uFillTx/>
                <a:ea typeface="+mj-ea"/>
                <a:cs typeface="+mj-cs"/>
              </a:rPr>
              <a:t>Arisa</a:t>
            </a:r>
            <a:r>
              <a:rPr kumimoji="1" lang="en-US" altLang="ja-JP" sz="2000" b="0" i="0" u="none" strike="noStrike" kern="1200" cap="none" spc="0" normalizeH="0" noProof="0" dirty="0" smtClean="0">
                <a:ln>
                  <a:noFill/>
                </a:ln>
                <a:solidFill>
                  <a:schemeClr val="tx1"/>
                </a:solidFill>
                <a:effectLst/>
                <a:uLnTx/>
                <a:uFillTx/>
                <a:ea typeface="+mj-ea"/>
                <a:cs typeface="+mj-cs"/>
              </a:rPr>
              <a:t> is a very </a:t>
            </a:r>
            <a:r>
              <a:rPr lang="en-US" altLang="ja-JP" sz="2000" dirty="0" smtClean="0">
                <a:ea typeface="+mj-ea"/>
                <a:cs typeface="+mj-cs"/>
              </a:rPr>
              <a:t>shy and quiet girl</a:t>
            </a:r>
            <a:r>
              <a:rPr kumimoji="1" lang="en-US" altLang="ja-JP" sz="2000" b="0" i="0" u="none" strike="noStrike" kern="1200" cap="none" spc="0" normalizeH="0" noProof="0" dirty="0" smtClean="0">
                <a:ln>
                  <a:noFill/>
                </a:ln>
                <a:solidFill>
                  <a:schemeClr val="tx1"/>
                </a:solidFill>
                <a:effectLst/>
                <a:uLnTx/>
                <a:uFillTx/>
                <a:ea typeface="+mj-ea"/>
                <a:cs typeface="+mj-cs"/>
              </a:rPr>
              <a:t>. She did not try to speak English at all </a:t>
            </a:r>
            <a:r>
              <a:rPr lang="en-US" altLang="ja-JP" sz="2000" dirty="0" smtClean="0">
                <a:ea typeface="+mj-ea"/>
                <a:cs typeface="+mj-cs"/>
              </a:rPr>
              <a:t>when the English II course started. She began by asking the prepared questions and answered only with basic communication strategies. Her </a:t>
            </a:r>
            <a:r>
              <a:rPr kumimoji="1" lang="en-US" altLang="ja-JP" sz="2000" b="0" i="0" u="none" strike="noStrike" kern="1200" cap="none" spc="0" normalizeH="0" noProof="0" dirty="0" smtClean="0">
                <a:ln>
                  <a:noFill/>
                </a:ln>
                <a:solidFill>
                  <a:schemeClr val="tx1"/>
                </a:solidFill>
                <a:effectLst/>
                <a:uLnTx/>
                <a:uFillTx/>
                <a:ea typeface="+mj-ea"/>
                <a:cs typeface="+mj-cs"/>
              </a:rPr>
              <a:t>development was the lowest in the class, however, she could  eventually speak for 5 minutes </a:t>
            </a:r>
            <a:r>
              <a:rPr lang="en-US" altLang="ja-JP" sz="2000" dirty="0" smtClean="0">
                <a:ea typeface="+mj-ea"/>
                <a:cs typeface="+mj-cs"/>
              </a:rPr>
              <a:t>by the end of English III</a:t>
            </a:r>
            <a:r>
              <a:rPr kumimoji="1" lang="en-US" altLang="ja-JP" sz="2000" b="0" i="0" u="none" strike="noStrike" kern="1200" cap="none" spc="0" normalizeH="0" noProof="0" dirty="0" smtClean="0">
                <a:ln>
                  <a:noFill/>
                </a:ln>
                <a:solidFill>
                  <a:schemeClr val="tx1"/>
                </a:solidFill>
                <a:effectLst/>
                <a:uLnTx/>
                <a:uFillTx/>
                <a:ea typeface="+mj-ea"/>
                <a:cs typeface="+mj-cs"/>
              </a:rPr>
              <a:t>. She had benefitted from the experience of speaking English. By focusing on her, we notice what the average figures did not tell. Such slow learners could also develop with the help of communication strategies.   </a:t>
            </a:r>
            <a:endParaRPr kumimoji="1" lang="ja-JP" altLang="en-US" sz="2000" b="0" i="0" u="none" strike="noStrike" kern="1200" cap="none" spc="0" normalizeH="0" baseline="0" noProof="0" dirty="0">
              <a:ln>
                <a:noFill/>
              </a:ln>
              <a:solidFill>
                <a:schemeClr val="tx1"/>
              </a:solidFill>
              <a:effectLst/>
              <a:uLnTx/>
              <a:uFillTx/>
              <a:ea typeface="+mj-ea"/>
              <a:cs typeface="+mj-cs"/>
            </a:endParaRPr>
          </a:p>
        </p:txBody>
      </p:sp>
      <p:sp>
        <p:nvSpPr>
          <p:cNvPr id="11" name="スライド番号プレースホルダ 10"/>
          <p:cNvSpPr>
            <a:spLocks noGrp="1"/>
          </p:cNvSpPr>
          <p:nvPr>
            <p:ph type="sldNum" sz="quarter" idx="12"/>
          </p:nvPr>
        </p:nvSpPr>
        <p:spPr/>
        <p:txBody>
          <a:bodyPr/>
          <a:lstStyle/>
          <a:p>
            <a:fld id="{5EC28836-DFE5-41EF-AD1F-9CBEF24A0A51}"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Results: </a:t>
            </a:r>
            <a:r>
              <a:rPr kumimoji="1" lang="en-US" altLang="ja-JP" sz="3200" dirty="0" err="1" smtClean="0"/>
              <a:t>Emika’s</a:t>
            </a:r>
            <a:r>
              <a:rPr kumimoji="1" lang="en-US" altLang="ja-JP" sz="3200" dirty="0" smtClean="0"/>
              <a:t> final report </a:t>
            </a:r>
            <a:endParaRPr kumimoji="1" lang="ja-JP" altLang="en-US" sz="3200" dirty="0"/>
          </a:p>
        </p:txBody>
      </p:sp>
      <p:sp>
        <p:nvSpPr>
          <p:cNvPr id="7" name="タイトル 1"/>
          <p:cNvSpPr txBox="1">
            <a:spLocks/>
          </p:cNvSpPr>
          <p:nvPr/>
        </p:nvSpPr>
        <p:spPr>
          <a:xfrm>
            <a:off x="428596" y="1285860"/>
            <a:ext cx="8429684" cy="49292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日付プレースホルダ 3"/>
          <p:cNvSpPr txBox="1">
            <a:spLocks/>
          </p:cNvSpPr>
          <p:nvPr/>
        </p:nvSpPr>
        <p:spPr>
          <a:xfrm>
            <a:off x="0" y="0"/>
            <a:ext cx="3857620" cy="57148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smtClean="0">
                <a:ln>
                  <a:noFill/>
                </a:ln>
                <a:solidFill>
                  <a:schemeClr val="tx1">
                    <a:tint val="75000"/>
                  </a:schemeClr>
                </a:solidFill>
                <a:effectLst/>
                <a:uLnTx/>
                <a:uFillTx/>
                <a:latin typeface="+mn-lt"/>
                <a:ea typeface="+mn-ea"/>
                <a:cs typeface="+mn-cs"/>
              </a:rPr>
              <a:t>TBLT 2009 Lancaster </a:t>
            </a:r>
            <a:endParaRPr kumimoji="1" lang="en-US" altLang="ja-JP" sz="1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コンテンツ プレースホルダ 10"/>
          <p:cNvSpPr>
            <a:spLocks noGrp="1"/>
          </p:cNvSpPr>
          <p:nvPr>
            <p:ph idx="1"/>
          </p:nvPr>
        </p:nvSpPr>
        <p:spPr/>
        <p:txBody>
          <a:bodyPr>
            <a:normAutofit/>
          </a:bodyPr>
          <a:lstStyle/>
          <a:p>
            <a:pPr>
              <a:buFont typeface="Wingdings" pitchFamily="2" charset="2"/>
              <a:buChar char="l"/>
            </a:pPr>
            <a:r>
              <a:rPr kumimoji="1" lang="en-US" altLang="ja-JP" sz="2400" dirty="0" smtClean="0"/>
              <a:t>I felt I was making progress when I could write without referring to notes.</a:t>
            </a:r>
          </a:p>
          <a:p>
            <a:pPr>
              <a:buFont typeface="Wingdings" pitchFamily="2" charset="2"/>
              <a:buChar char="l"/>
            </a:pPr>
            <a:endParaRPr kumimoji="1" lang="en-US" altLang="ja-JP" sz="800" dirty="0" smtClean="0"/>
          </a:p>
          <a:p>
            <a:pPr>
              <a:buFont typeface="Wingdings" pitchFamily="2" charset="2"/>
              <a:buChar char="l"/>
            </a:pPr>
            <a:r>
              <a:rPr lang="en-US" altLang="ja-JP" sz="2400" dirty="0" smtClean="0"/>
              <a:t>I only thought of answering the questions the first or second time. But I got used to speaking and asking additional questions, by using more communication strategies.</a:t>
            </a:r>
          </a:p>
          <a:p>
            <a:pPr>
              <a:buFont typeface="Wingdings" pitchFamily="2" charset="2"/>
              <a:buChar char="l"/>
            </a:pPr>
            <a:endParaRPr lang="en-US" altLang="ja-JP" sz="800" dirty="0" smtClean="0"/>
          </a:p>
          <a:p>
            <a:pPr>
              <a:buFont typeface="Wingdings" pitchFamily="2" charset="2"/>
              <a:buChar char="l"/>
            </a:pPr>
            <a:r>
              <a:rPr lang="en-US" altLang="ja-JP" sz="2400" dirty="0" smtClean="0"/>
              <a:t>Thinking about the answers to the questions of each topic, we can get a deeper understanding of our nursing</a:t>
            </a:r>
            <a:r>
              <a:rPr kumimoji="1" lang="en-US" altLang="ja-JP" sz="2400" dirty="0" smtClean="0"/>
              <a:t> study.</a:t>
            </a:r>
          </a:p>
          <a:p>
            <a:pPr>
              <a:buNone/>
            </a:pPr>
            <a:endParaRPr lang="en-US" altLang="ja-JP" sz="800" dirty="0" smtClean="0"/>
          </a:p>
          <a:p>
            <a:pPr>
              <a:buNone/>
            </a:pPr>
            <a:r>
              <a:rPr kumimoji="1" lang="en-US" altLang="ja-JP" sz="2000" dirty="0" err="1" smtClean="0"/>
              <a:t>Emika</a:t>
            </a:r>
            <a:r>
              <a:rPr kumimoji="1" lang="en-US" altLang="ja-JP" sz="2000" dirty="0" smtClean="0"/>
              <a:t>, a very cheerful girl, always tried to make herself understood in English.</a:t>
            </a:r>
          </a:p>
          <a:p>
            <a:pPr>
              <a:buNone/>
            </a:pPr>
            <a:r>
              <a:rPr kumimoji="1" lang="en-US" altLang="ja-JP" sz="2000" dirty="0" smtClean="0"/>
              <a:t>Even if she was paired with quiet students, she asked about various things </a:t>
            </a:r>
          </a:p>
          <a:p>
            <a:pPr>
              <a:buNone/>
            </a:pPr>
            <a:r>
              <a:rPr kumimoji="1" lang="en-US" altLang="ja-JP" sz="2000" dirty="0" smtClean="0"/>
              <a:t>that would prompt responses from them.</a:t>
            </a:r>
          </a:p>
          <a:p>
            <a:pPr>
              <a:buNone/>
            </a:pPr>
            <a:endParaRPr kumimoji="1" lang="ja-JP" altLang="en-US" sz="2400" dirty="0"/>
          </a:p>
        </p:txBody>
      </p:sp>
      <p:sp>
        <p:nvSpPr>
          <p:cNvPr id="13" name="スライド番号プレースホルダ 12"/>
          <p:cNvSpPr>
            <a:spLocks noGrp="1"/>
          </p:cNvSpPr>
          <p:nvPr>
            <p:ph type="sldNum" sz="quarter" idx="12"/>
          </p:nvPr>
        </p:nvSpPr>
        <p:spPr/>
        <p:txBody>
          <a:bodyPr/>
          <a:lstStyle/>
          <a:p>
            <a:fld id="{5EC28836-DFE5-41EF-AD1F-9CBEF24A0A51}"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Findings</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pPr marL="514350" indent="-514350">
              <a:buNone/>
            </a:pPr>
            <a:r>
              <a:rPr lang="en-US" altLang="ja-JP" dirty="0" smtClean="0"/>
              <a:t>1. How did students perceive and engage in TBLT?</a:t>
            </a:r>
          </a:p>
          <a:p>
            <a:pPr marL="514350" indent="-514350">
              <a:buNone/>
            </a:pPr>
            <a:r>
              <a:rPr lang="ja-JP" altLang="en-US" dirty="0" smtClean="0"/>
              <a:t>・</a:t>
            </a:r>
            <a:r>
              <a:rPr lang="en-US" altLang="ja-JP" dirty="0" smtClean="0"/>
              <a:t>Students reported that both quality and quantity of conversations were improved by collaborative dialogue.    </a:t>
            </a:r>
          </a:p>
          <a:p>
            <a:pPr marL="514350" indent="-514350">
              <a:buNone/>
            </a:pPr>
            <a:r>
              <a:rPr lang="ja-JP" altLang="en-US" dirty="0" smtClean="0"/>
              <a:t>・</a:t>
            </a:r>
            <a:r>
              <a:rPr lang="en-US" altLang="ja-JP" dirty="0" smtClean="0"/>
              <a:t>Students felt that they could speak and write more after repeated task engagement.</a:t>
            </a:r>
          </a:p>
          <a:p>
            <a:pPr marL="514350" indent="-514350">
              <a:buNone/>
            </a:pPr>
            <a:r>
              <a:rPr lang="ja-JP" altLang="en-US" dirty="0" smtClean="0"/>
              <a:t>・</a:t>
            </a:r>
            <a:r>
              <a:rPr lang="en-US" altLang="ja-JP" dirty="0" smtClean="0"/>
              <a:t>Some students did not enjoy the topics related to ESP.</a:t>
            </a:r>
          </a:p>
          <a:p>
            <a:pPr marL="514350" indent="-514350">
              <a:buNone/>
            </a:pPr>
            <a:r>
              <a:rPr lang="en-US" altLang="ja-JP" dirty="0" smtClean="0"/>
              <a:t>2. How did TBLT influence students’ speaking skills?</a:t>
            </a:r>
          </a:p>
          <a:p>
            <a:pPr marL="514350" indent="-514350">
              <a:buNone/>
            </a:pPr>
            <a:r>
              <a:rPr lang="ja-JP" altLang="en-US" dirty="0" smtClean="0"/>
              <a:t>・</a:t>
            </a:r>
            <a:r>
              <a:rPr lang="en-US" altLang="ja-JP" dirty="0" smtClean="0"/>
              <a:t>Two speaking tests showed that students’ speaking skills were developed after repeated task engagement.</a:t>
            </a:r>
          </a:p>
          <a:p>
            <a:pPr marL="514350" indent="-514350">
              <a:buNone/>
            </a:pPr>
            <a:r>
              <a:rPr lang="en-US" altLang="ja-JP" dirty="0" smtClean="0"/>
              <a:t>3. How did TBLT influence students’ English proficiency</a:t>
            </a:r>
          </a:p>
          <a:p>
            <a:pPr marL="514350" indent="-514350">
              <a:buNone/>
            </a:pPr>
            <a:r>
              <a:rPr lang="ja-JP" altLang="en-US" dirty="0" smtClean="0"/>
              <a:t>・</a:t>
            </a:r>
            <a:r>
              <a:rPr lang="en-US" altLang="ja-JP" dirty="0" smtClean="0"/>
              <a:t>Learners’ general English proficiency has not shown significant improvement.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Implications</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pPr marL="514350" indent="-514350">
              <a:buAutoNum type="arabicPeriod"/>
            </a:pPr>
            <a:r>
              <a:rPr lang="en-US" altLang="ja-JP" dirty="0" smtClean="0"/>
              <a:t>Students improved their speaking skills through collaborative dialogue.</a:t>
            </a:r>
          </a:p>
          <a:p>
            <a:pPr marL="514350" indent="-514350">
              <a:buNone/>
            </a:pPr>
            <a:r>
              <a:rPr lang="en-US" altLang="ja-JP" dirty="0" smtClean="0"/>
              <a:t>2. Teaching communication strategies helped students to demonstrate increased independence (self-regulation), though they varied in their strategy use.</a:t>
            </a:r>
          </a:p>
          <a:p>
            <a:pPr marL="514350" indent="-514350">
              <a:buNone/>
            </a:pPr>
            <a:r>
              <a:rPr lang="en-US" altLang="ja-JP" dirty="0" smtClean="0"/>
              <a:t>　 In particular, students developed their abilities to use communication strategies (from peer assistance to negotiation for meaning) as they moved from peripheral participants to full participants in tasks.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Implications</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pPr>
              <a:buNone/>
            </a:pPr>
            <a:r>
              <a:rPr lang="en-US" altLang="ja-JP" dirty="0" smtClean="0"/>
              <a:t>3. Both quantitative (from a cognitive view) and qualitative data (from a </a:t>
            </a:r>
            <a:r>
              <a:rPr lang="en-US" altLang="ja-JP" dirty="0" err="1" smtClean="0"/>
              <a:t>sociocultural</a:t>
            </a:r>
            <a:r>
              <a:rPr lang="en-US" altLang="ja-JP" dirty="0" smtClean="0"/>
              <a:t> view) were useful to better understand language learning processes (see Ellis, 2008; Foster &amp;</a:t>
            </a:r>
            <a:r>
              <a:rPr lang="en-US" altLang="ja-JP" dirty="0" err="1" smtClean="0"/>
              <a:t>Ohta</a:t>
            </a:r>
            <a:r>
              <a:rPr lang="en-US" altLang="ja-JP" dirty="0" smtClean="0"/>
              <a:t>, 2005; </a:t>
            </a:r>
            <a:r>
              <a:rPr lang="en-US" altLang="ja-JP" dirty="0" err="1" smtClean="0"/>
              <a:t>Ohta</a:t>
            </a:r>
            <a:r>
              <a:rPr lang="en-US" altLang="ja-JP" dirty="0" smtClean="0"/>
              <a:t>, 2001).</a:t>
            </a:r>
          </a:p>
          <a:p>
            <a:pPr>
              <a:buNone/>
            </a:pPr>
            <a:r>
              <a:rPr lang="en-US" altLang="ja-JP" dirty="0" smtClean="0"/>
              <a:t>4. When and how to incorporate topics related to ESP and how to further promote language development is a future issue.</a:t>
            </a:r>
          </a:p>
          <a:p>
            <a:pPr>
              <a:buNone/>
            </a:pPr>
            <a:r>
              <a:rPr lang="en-US" altLang="ja-JP" dirty="0" smtClean="0"/>
              <a:t>5. A few classes a week may not be enough to develop students’ overall English proficiency in one year.</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8596" y="1214422"/>
            <a:ext cx="8286808" cy="4786394"/>
          </a:xfrm>
        </p:spPr>
        <p:txBody>
          <a:bodyPr>
            <a:noAutofit/>
          </a:bodyPr>
          <a:lstStyle/>
          <a:p>
            <a:pPr>
              <a:buNone/>
            </a:pPr>
            <a:r>
              <a:rPr lang="en-US" sz="2000" dirty="0" smtClean="0"/>
              <a:t>Ellis, R. (2005). Instructed language learning and task-based teaching. In E. </a:t>
            </a:r>
            <a:r>
              <a:rPr lang="en-US" sz="2000" dirty="0" err="1" smtClean="0"/>
              <a:t>Hinkel</a:t>
            </a:r>
            <a:r>
              <a:rPr lang="en-US" sz="2000" dirty="0" smtClean="0"/>
              <a:t> (Ed.), </a:t>
            </a:r>
            <a:r>
              <a:rPr lang="en-US" sz="2000" i="1" dirty="0" smtClean="0"/>
              <a:t>Handbook of research in second language teaching and learning</a:t>
            </a:r>
            <a:r>
              <a:rPr lang="en-US" sz="2000" dirty="0" smtClean="0"/>
              <a:t> (pp. 713-728). London: Lawrence Erlbaum Associates.</a:t>
            </a:r>
          </a:p>
          <a:p>
            <a:pPr>
              <a:buNone/>
            </a:pPr>
            <a:r>
              <a:rPr lang="en-US" sz="2000" dirty="0" smtClean="0"/>
              <a:t>Ellis, R. (2008). </a:t>
            </a:r>
            <a:r>
              <a:rPr lang="en-US" sz="2000" i="1" dirty="0" smtClean="0"/>
              <a:t>The study of second language acquisition</a:t>
            </a:r>
            <a:r>
              <a:rPr lang="en-US" sz="2000" dirty="0" smtClean="0"/>
              <a:t>. Oxford: Oxford University Press.</a:t>
            </a:r>
          </a:p>
          <a:p>
            <a:pPr>
              <a:buNone/>
            </a:pPr>
            <a:r>
              <a:rPr lang="en-US" sz="2000" dirty="0" smtClean="0"/>
              <a:t>Firth, A. &amp; J. Wagner.  (1997).  On discourse, communication, and (some) fundamental concepts in  SLA research</a:t>
            </a:r>
            <a:r>
              <a:rPr lang="en-US" sz="2000" i="1" dirty="0" smtClean="0"/>
              <a:t>. The Modern Language Journal</a:t>
            </a:r>
            <a:r>
              <a:rPr lang="en-US" sz="2000" dirty="0" smtClean="0"/>
              <a:t>,</a:t>
            </a:r>
            <a:r>
              <a:rPr lang="en-US" sz="2000" i="1" dirty="0" smtClean="0"/>
              <a:t> 82</a:t>
            </a:r>
            <a:r>
              <a:rPr lang="en-US" sz="2000" dirty="0" smtClean="0"/>
              <a:t>, 91-94.</a:t>
            </a:r>
          </a:p>
          <a:p>
            <a:pPr>
              <a:buNone/>
            </a:pPr>
            <a:r>
              <a:rPr lang="en-US" altLang="ja-JP" sz="2000" dirty="0" smtClean="0"/>
              <a:t>Foster, P., &amp; </a:t>
            </a:r>
            <a:r>
              <a:rPr lang="en-US" altLang="ja-JP" sz="2000" dirty="0" err="1" smtClean="0"/>
              <a:t>Ohta</a:t>
            </a:r>
            <a:r>
              <a:rPr lang="en-US" altLang="ja-JP" sz="2000" dirty="0" smtClean="0"/>
              <a:t>, A. S. (2005). Negotiation for meaning and peer assistance in second language classrooms. </a:t>
            </a:r>
            <a:r>
              <a:rPr lang="en-US" altLang="ja-JP" sz="2000" i="1" dirty="0" smtClean="0"/>
              <a:t>Applied Linguistics</a:t>
            </a:r>
            <a:r>
              <a:rPr lang="en-US" altLang="ja-JP" sz="2000" dirty="0" smtClean="0"/>
              <a:t>, </a:t>
            </a:r>
            <a:r>
              <a:rPr lang="en-US" altLang="ja-JP" sz="2000" i="1" dirty="0" smtClean="0"/>
              <a:t>26</a:t>
            </a:r>
            <a:r>
              <a:rPr lang="en-US" altLang="ja-JP" sz="2000" dirty="0" smtClean="0"/>
              <a:t>, 402-430</a:t>
            </a:r>
            <a:r>
              <a:rPr lang="en-US" altLang="ja-JP" sz="2000" i="1" dirty="0" smtClean="0"/>
              <a:t>.</a:t>
            </a:r>
          </a:p>
          <a:p>
            <a:pPr>
              <a:buNone/>
            </a:pPr>
            <a:r>
              <a:rPr lang="en-US" sz="2000" dirty="0" smtClean="0"/>
              <a:t>JIEM, Inc. Retrieved September 1, 2009, from http://casec.evidus.com/english/index.html</a:t>
            </a:r>
            <a:endParaRPr lang="ja-JP" altLang="en-US" sz="2000" dirty="0" smtClean="0"/>
          </a:p>
          <a:p>
            <a:pPr>
              <a:buNone/>
            </a:pPr>
            <a:r>
              <a:rPr lang="en-US" altLang="ja-JP" sz="2000" dirty="0" err="1" smtClean="0"/>
              <a:t>Kehe</a:t>
            </a:r>
            <a:r>
              <a:rPr lang="en-US" altLang="ja-JP" sz="2000" dirty="0" smtClean="0"/>
              <a:t>, D., &amp; </a:t>
            </a:r>
            <a:r>
              <a:rPr lang="en-US" altLang="ja-JP" sz="2000" dirty="0" err="1" smtClean="0"/>
              <a:t>Kehe</a:t>
            </a:r>
            <a:r>
              <a:rPr lang="en-US" altLang="ja-JP" sz="2000" dirty="0" smtClean="0"/>
              <a:t>, P. D. (2004). </a:t>
            </a:r>
            <a:r>
              <a:rPr lang="en-US" altLang="ja-JP" sz="2000" i="1" dirty="0" smtClean="0"/>
              <a:t>Conversation strategies. </a:t>
            </a:r>
            <a:r>
              <a:rPr lang="en-US" altLang="ja-JP" sz="2000" dirty="0" smtClean="0"/>
              <a:t>Vermont, USA: Pro Lingua Associates.</a:t>
            </a:r>
          </a:p>
          <a:p>
            <a:pPr>
              <a:buNone/>
            </a:pPr>
            <a:endParaRPr lang="en-US" altLang="ja-JP" sz="2000" i="1" dirty="0" smtClean="0"/>
          </a:p>
          <a:p>
            <a:pPr>
              <a:buNone/>
            </a:pPr>
            <a:endParaRPr lang="en-US" altLang="ja-JP" sz="2000" i="1" dirty="0" smtClean="0"/>
          </a:p>
          <a:p>
            <a:pPr>
              <a:buNone/>
            </a:pPr>
            <a:endParaRPr lang="en-US" sz="2000" dirty="0" smtClean="0"/>
          </a:p>
          <a:p>
            <a:pPr>
              <a:buNone/>
            </a:pPr>
            <a:endParaRPr lang="ja-JP" altLang="en-US" sz="2000" dirty="0" smtClean="0"/>
          </a:p>
          <a:p>
            <a:pPr>
              <a:buNone/>
            </a:pPr>
            <a:endParaRPr lang="ja-JP" altLang="en-US" sz="2000" dirty="0" smtClean="0"/>
          </a:p>
        </p:txBody>
      </p:sp>
      <p:sp>
        <p:nvSpPr>
          <p:cNvPr id="6"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smtClean="0">
                <a:ln>
                  <a:noFill/>
                </a:ln>
                <a:solidFill>
                  <a:schemeClr val="tx1"/>
                </a:solidFill>
                <a:effectLst/>
                <a:uLnTx/>
                <a:uFillTx/>
                <a:latin typeface="+mj-lt"/>
                <a:ea typeface="+mj-ea"/>
                <a:cs typeface="+mj-cs"/>
              </a:rPr>
              <a:t>References (1)</a:t>
            </a:r>
            <a:endParaRPr kumimoji="1" lang="ja-JP" alt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37</a:t>
            </a:fld>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28596" y="0"/>
            <a:ext cx="8229600" cy="1143000"/>
          </a:xfrm>
        </p:spPr>
        <p:txBody>
          <a:bodyPr>
            <a:normAutofit/>
          </a:bodyPr>
          <a:lstStyle/>
          <a:p>
            <a:r>
              <a:rPr kumimoji="1" lang="en-US" altLang="ja-JP" sz="3200" dirty="0" smtClean="0"/>
              <a:t>References (2)</a:t>
            </a:r>
            <a:endParaRPr kumimoji="1" lang="ja-JP" altLang="en-US" sz="3200" dirty="0"/>
          </a:p>
        </p:txBody>
      </p:sp>
      <p:sp>
        <p:nvSpPr>
          <p:cNvPr id="3" name="コンテンツ プレースホルダ 2"/>
          <p:cNvSpPr>
            <a:spLocks noGrp="1"/>
          </p:cNvSpPr>
          <p:nvPr>
            <p:ph idx="1"/>
          </p:nvPr>
        </p:nvSpPr>
        <p:spPr>
          <a:xfrm>
            <a:off x="428596" y="990600"/>
            <a:ext cx="8229600" cy="5562600"/>
          </a:xfrm>
        </p:spPr>
        <p:txBody>
          <a:bodyPr>
            <a:noAutofit/>
          </a:bodyPr>
          <a:lstStyle/>
          <a:p>
            <a:pPr>
              <a:buNone/>
            </a:pPr>
            <a:r>
              <a:rPr lang="en-US" sz="2000" dirty="0" err="1" smtClean="0"/>
              <a:t>Lantolf</a:t>
            </a:r>
            <a:r>
              <a:rPr lang="en-US" sz="2000" dirty="0" smtClean="0"/>
              <a:t>, J. P. (2000). Introducing sociocultural theory. In J. P. </a:t>
            </a:r>
            <a:r>
              <a:rPr lang="en-US" sz="2000" dirty="0" err="1" smtClean="0"/>
              <a:t>Lantolf</a:t>
            </a:r>
            <a:r>
              <a:rPr lang="en-US" sz="2000" dirty="0" smtClean="0"/>
              <a:t> (Ed.), </a:t>
            </a:r>
            <a:r>
              <a:rPr lang="en-US" sz="2000" i="1" dirty="0" smtClean="0"/>
              <a:t>Sociocultural Theory &amp; Second Language Learning</a:t>
            </a:r>
            <a:r>
              <a:rPr lang="en-US" sz="2000" dirty="0" smtClean="0"/>
              <a:t> (pp. 1-26). Oxford: Oxford University Press.</a:t>
            </a:r>
            <a:endParaRPr lang="en-US" altLang="ja-JP" sz="2000" i="1" dirty="0" smtClean="0"/>
          </a:p>
          <a:p>
            <a:pPr>
              <a:buNone/>
            </a:pPr>
            <a:r>
              <a:rPr lang="en-US" altLang="ja-JP" sz="2000" dirty="0" smtClean="0"/>
              <a:t>Lave, J., &amp; Wenger, E. (1991). </a:t>
            </a:r>
            <a:r>
              <a:rPr lang="en-US" altLang="ja-JP" sz="2000" i="1" dirty="0" smtClean="0"/>
              <a:t>Situated learning: Legitimate peripheral participation</a:t>
            </a:r>
            <a:r>
              <a:rPr lang="en-US" altLang="ja-JP" sz="2000" dirty="0" smtClean="0"/>
              <a:t>. Cambridge: Cambridge University Press.</a:t>
            </a:r>
          </a:p>
          <a:p>
            <a:pPr>
              <a:buNone/>
            </a:pPr>
            <a:r>
              <a:rPr lang="en-US" altLang="ja-JP" sz="2000" dirty="0" smtClean="0"/>
              <a:t>Long, M. H. (1980). </a:t>
            </a:r>
            <a:r>
              <a:rPr lang="en-US" altLang="ja-JP" sz="2000" i="1" dirty="0" smtClean="0"/>
              <a:t>Input, interaction, and second language acquisition</a:t>
            </a:r>
            <a:r>
              <a:rPr lang="en-US" altLang="ja-JP" sz="2000" dirty="0" smtClean="0"/>
              <a:t>. Unpublished doctoral dissertation. UCLA. Department of Applied Linguistics and TESL.</a:t>
            </a:r>
          </a:p>
          <a:p>
            <a:pPr>
              <a:buNone/>
            </a:pPr>
            <a:r>
              <a:rPr lang="en-US" altLang="ja-JP" sz="2000" dirty="0" smtClean="0"/>
              <a:t>Long, M. H. (1985). </a:t>
            </a:r>
            <a:r>
              <a:rPr lang="en-US" altLang="ja-JP" sz="2000" i="1" dirty="0" smtClean="0"/>
              <a:t>A role for instruction in second language acquisition: task-based language teaching. In K. </a:t>
            </a:r>
            <a:r>
              <a:rPr lang="en-US" altLang="ja-JP" sz="2000" i="1" dirty="0" err="1" smtClean="0"/>
              <a:t>Hyltenstam</a:t>
            </a:r>
            <a:r>
              <a:rPr lang="en-US" altLang="ja-JP" sz="2000" i="1" dirty="0" smtClean="0"/>
              <a:t>&amp; M. </a:t>
            </a:r>
            <a:r>
              <a:rPr lang="en-US" altLang="ja-JP" sz="2000" i="1" dirty="0" err="1" smtClean="0"/>
              <a:t>Piernemann</a:t>
            </a:r>
            <a:r>
              <a:rPr lang="en-US" altLang="ja-JP" sz="2000" i="1" dirty="0" smtClean="0"/>
              <a:t> (Eds.), </a:t>
            </a:r>
            <a:r>
              <a:rPr lang="en-US" altLang="ja-JP" sz="2000" i="1" dirty="0" err="1" smtClean="0"/>
              <a:t>Modelling</a:t>
            </a:r>
            <a:r>
              <a:rPr lang="en-US" altLang="ja-JP" sz="2000" i="1" dirty="0" smtClean="0"/>
              <a:t> and assessing second language acquisition (pp. 77-100). </a:t>
            </a:r>
            <a:r>
              <a:rPr lang="en-US" altLang="ja-JP" sz="2000" i="1" dirty="0" err="1" smtClean="0"/>
              <a:t>Clevedon</a:t>
            </a:r>
            <a:r>
              <a:rPr lang="en-US" altLang="ja-JP" sz="2000" i="1" dirty="0" smtClean="0"/>
              <a:t>. Multilingual matters.</a:t>
            </a:r>
          </a:p>
          <a:p>
            <a:pPr>
              <a:buNone/>
            </a:pPr>
            <a:r>
              <a:rPr lang="en-US" sz="2000" dirty="0" smtClean="0"/>
              <a:t>Long, M. H. (1996). The role in the linguistic environment in second language acquisition. In W.C. Ritchie, and T.K. Bhatia (Eds.), </a:t>
            </a:r>
            <a:r>
              <a:rPr lang="en-US" sz="2000" i="1" dirty="0" smtClean="0"/>
              <a:t>Handbook of research on Language Acquisition: Second language acquisition</a:t>
            </a:r>
            <a:r>
              <a:rPr lang="en-US" sz="2000" dirty="0" smtClean="0"/>
              <a:t> (pp. 413-468). San Diego, CA: Academic Press. </a:t>
            </a:r>
            <a:endParaRPr lang="en-US" altLang="ja-JP" sz="2000" i="1" dirty="0" smtClean="0"/>
          </a:p>
          <a:p>
            <a:pPr>
              <a:buNone/>
            </a:pPr>
            <a:endParaRPr lang="en-US" altLang="ja-JP" sz="2000" i="1" dirty="0" smtClean="0"/>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38</a:t>
            </a:fld>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00034" y="0"/>
            <a:ext cx="8229600" cy="1143000"/>
          </a:xfrm>
        </p:spPr>
        <p:txBody>
          <a:bodyPr>
            <a:normAutofit/>
          </a:bodyPr>
          <a:lstStyle/>
          <a:p>
            <a:r>
              <a:rPr kumimoji="1" lang="en-US" altLang="ja-JP" sz="3200" dirty="0" smtClean="0"/>
              <a:t>References (3)</a:t>
            </a:r>
            <a:endParaRPr kumimoji="1" lang="ja-JP" altLang="en-US" sz="3200" dirty="0"/>
          </a:p>
        </p:txBody>
      </p:sp>
      <p:sp>
        <p:nvSpPr>
          <p:cNvPr id="3" name="コンテンツ プレースホルダ 2"/>
          <p:cNvSpPr>
            <a:spLocks noGrp="1"/>
          </p:cNvSpPr>
          <p:nvPr>
            <p:ph idx="1"/>
          </p:nvPr>
        </p:nvSpPr>
        <p:spPr>
          <a:xfrm>
            <a:off x="428596" y="1071546"/>
            <a:ext cx="8229600" cy="5000659"/>
          </a:xfrm>
        </p:spPr>
        <p:txBody>
          <a:bodyPr>
            <a:noAutofit/>
          </a:bodyPr>
          <a:lstStyle/>
          <a:p>
            <a:pPr>
              <a:buNone/>
            </a:pPr>
            <a:r>
              <a:rPr lang="en-US" altLang="ja-JP" sz="2000" dirty="0" err="1" smtClean="0"/>
              <a:t>Ohta</a:t>
            </a:r>
            <a:r>
              <a:rPr lang="en-US" altLang="ja-JP" sz="2000" dirty="0" smtClean="0"/>
              <a:t>, A. S. (2000). Rethinking interaction in SLA: Developmentally appropriate assistance in the zone of proximal development and the acquisition of L2 grammar. In J. P. </a:t>
            </a:r>
            <a:r>
              <a:rPr lang="en-US" altLang="ja-JP" sz="2000" dirty="0" err="1" smtClean="0"/>
              <a:t>Lantolf</a:t>
            </a:r>
            <a:r>
              <a:rPr lang="en-US" altLang="ja-JP" sz="2000" dirty="0" smtClean="0"/>
              <a:t> (Ed.), </a:t>
            </a:r>
            <a:r>
              <a:rPr lang="en-US" altLang="ja-JP" sz="2000" i="1" dirty="0" smtClean="0"/>
              <a:t>Sociocultural theory and second language learning </a:t>
            </a:r>
            <a:r>
              <a:rPr lang="en-US" altLang="ja-JP" sz="2000" dirty="0" smtClean="0"/>
              <a:t>(pp. 51-78). Oxford: Oxford University Press.</a:t>
            </a:r>
          </a:p>
          <a:p>
            <a:pPr>
              <a:buNone/>
            </a:pPr>
            <a:r>
              <a:rPr lang="en-US" altLang="ja-JP" sz="2000" dirty="0" err="1" smtClean="0"/>
              <a:t>Ohta</a:t>
            </a:r>
            <a:r>
              <a:rPr lang="en-US" altLang="ja-JP" sz="2000" dirty="0" smtClean="0"/>
              <a:t>, A. S. (2001). </a:t>
            </a:r>
            <a:r>
              <a:rPr lang="en-US" altLang="ja-JP" sz="2000" i="1" dirty="0" smtClean="0"/>
              <a:t>Second language processes in the classroom: Learning Japanese</a:t>
            </a:r>
            <a:r>
              <a:rPr lang="en-US" altLang="ja-JP" sz="2000" dirty="0" smtClean="0"/>
              <a:t>. Mahwah, NJ: Erlbaum.</a:t>
            </a:r>
            <a:endParaRPr lang="en-US" sz="2000" dirty="0" smtClean="0"/>
          </a:p>
          <a:p>
            <a:pPr>
              <a:buNone/>
            </a:pPr>
            <a:r>
              <a:rPr lang="en-US" sz="2000" dirty="0" smtClean="0"/>
              <a:t>Sato, K. &amp; Takahashi, K. (2008). Curriculum revitalization in a Japanese high school: Teacher-teacher and teacher-university collaboration. D. Hayes &amp; J. Sharkey (Eds.), </a:t>
            </a:r>
            <a:r>
              <a:rPr lang="en-US" sz="2000" i="1" dirty="0" smtClean="0"/>
              <a:t>Revitalizing a Curriculum for School-Age Learners</a:t>
            </a:r>
            <a:r>
              <a:rPr lang="en-US" sz="2000" dirty="0" smtClean="0"/>
              <a:t> (pp. 205-237). Alexandria, VA: TESOL, Inc.</a:t>
            </a:r>
          </a:p>
          <a:p>
            <a:pPr>
              <a:buNone/>
            </a:pPr>
            <a:r>
              <a:rPr lang="en-US" sz="2000" dirty="0" err="1" smtClean="0"/>
              <a:t>Storch</a:t>
            </a:r>
            <a:r>
              <a:rPr lang="en-US" sz="2000" dirty="0" smtClean="0"/>
              <a:t>, N. (2002). Patterns of Interaction in ESL Pair Work. </a:t>
            </a:r>
            <a:r>
              <a:rPr lang="en-US" sz="2000" i="1" dirty="0" smtClean="0"/>
              <a:t>Language Learning</a:t>
            </a:r>
            <a:r>
              <a:rPr lang="en-US" sz="2000" dirty="0" smtClean="0"/>
              <a:t>. </a:t>
            </a:r>
            <a:r>
              <a:rPr lang="en-US" sz="2000" i="1" dirty="0" smtClean="0"/>
              <a:t>52-1</a:t>
            </a:r>
            <a:r>
              <a:rPr lang="en-US" sz="2000" dirty="0" smtClean="0"/>
              <a:t>, 119-158. </a:t>
            </a:r>
          </a:p>
          <a:p>
            <a:pPr>
              <a:buNone/>
            </a:pPr>
            <a:r>
              <a:rPr lang="en-US" altLang="ja-JP" sz="2000" dirty="0" smtClean="0"/>
              <a:t>Swain, M. (2000). The output and beyond: Mediating acquisition through collaborative dialogue. In J. P.  </a:t>
            </a:r>
            <a:r>
              <a:rPr lang="en-US" altLang="ja-JP" sz="2000" dirty="0" err="1" smtClean="0"/>
              <a:t>Lantolf</a:t>
            </a:r>
            <a:r>
              <a:rPr lang="en-US" altLang="ja-JP" sz="2000" dirty="0" smtClean="0"/>
              <a:t> (Ed.), </a:t>
            </a:r>
            <a:r>
              <a:rPr lang="en-US" altLang="ja-JP" sz="2000" i="1" dirty="0" smtClean="0"/>
              <a:t>Sociocultural theory and second language learning </a:t>
            </a:r>
            <a:r>
              <a:rPr lang="en-US" altLang="ja-JP" sz="2000" dirty="0" smtClean="0"/>
              <a:t>(pp. 97-114). Oxford: Oxford University Press.</a:t>
            </a:r>
          </a:p>
          <a:p>
            <a:pPr>
              <a:buNone/>
            </a:pPr>
            <a:endParaRPr lang="en-US" altLang="ja-JP" sz="2000" i="1" dirty="0" smtClean="0"/>
          </a:p>
          <a:p>
            <a:pPr>
              <a:buNone/>
            </a:pPr>
            <a:endParaRPr lang="ja-JP" altLang="en-US" sz="2000" dirty="0" smtClean="0"/>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39</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Definitions of Task</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pPr>
              <a:buNone/>
            </a:pPr>
            <a:r>
              <a:rPr lang="ja-JP" altLang="en-US" dirty="0" smtClean="0"/>
              <a:t>“</a:t>
            </a:r>
            <a:r>
              <a:rPr lang="en-US" altLang="ja-JP" dirty="0" smtClean="0"/>
              <a:t>[T]asks are always activities where the target language is used by the learner for a communication purpose (goal) in order to achieve an outcome” (Willis, 1996, p. 23).</a:t>
            </a:r>
          </a:p>
          <a:p>
            <a:pPr>
              <a:buNone/>
            </a:pPr>
            <a:r>
              <a:rPr lang="en-US" altLang="ja-JP" dirty="0" smtClean="0"/>
              <a:t>   “A task is a language-teaching activity where meaning is primary, there is some kind of gap, students are required to use their own linguistic resources, and there is an outcome other than the display of language for its own sake” (Ellis, 2008, p. 981).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4</a:t>
            </a:fld>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00034" y="285728"/>
            <a:ext cx="8229600" cy="1143000"/>
          </a:xfrm>
        </p:spPr>
        <p:txBody>
          <a:bodyPr>
            <a:normAutofit/>
          </a:bodyPr>
          <a:lstStyle/>
          <a:p>
            <a:r>
              <a:rPr kumimoji="1" lang="en-US" altLang="ja-JP" sz="3200" dirty="0" smtClean="0"/>
              <a:t>References (4)</a:t>
            </a:r>
            <a:endParaRPr kumimoji="1" lang="ja-JP" altLang="en-US" sz="3200" dirty="0"/>
          </a:p>
        </p:txBody>
      </p:sp>
      <p:sp>
        <p:nvSpPr>
          <p:cNvPr id="3" name="コンテンツ プレースホルダ 2"/>
          <p:cNvSpPr>
            <a:spLocks noGrp="1"/>
          </p:cNvSpPr>
          <p:nvPr>
            <p:ph idx="1"/>
          </p:nvPr>
        </p:nvSpPr>
        <p:spPr>
          <a:xfrm>
            <a:off x="428596" y="1285860"/>
            <a:ext cx="8229600" cy="5000659"/>
          </a:xfrm>
        </p:spPr>
        <p:txBody>
          <a:bodyPr>
            <a:noAutofit/>
          </a:bodyPr>
          <a:lstStyle/>
          <a:p>
            <a:pPr>
              <a:buNone/>
            </a:pPr>
            <a:r>
              <a:rPr lang="en-US" altLang="ja-JP" sz="2000" dirty="0" smtClean="0"/>
              <a:t>Swain, M. &amp; Deters, P. (2007). New mainstream SLA theory: Expanded and enriched. </a:t>
            </a:r>
            <a:r>
              <a:rPr lang="en-US" altLang="ja-JP" sz="2000" i="1" dirty="0" smtClean="0"/>
              <a:t>Modern Language Journal, 91, 820-836.</a:t>
            </a:r>
          </a:p>
          <a:p>
            <a:pPr>
              <a:buNone/>
            </a:pPr>
            <a:r>
              <a:rPr lang="en-US" altLang="ja-JP" sz="2000" dirty="0" smtClean="0"/>
              <a:t>Swain, M. &amp; </a:t>
            </a:r>
            <a:r>
              <a:rPr lang="en-US" altLang="ja-JP" sz="2000" dirty="0" err="1" smtClean="0"/>
              <a:t>Lapkin</a:t>
            </a:r>
            <a:r>
              <a:rPr lang="en-US" altLang="ja-JP" sz="2000" dirty="0" smtClean="0"/>
              <a:t>, S. (1998). Interaction and second language learning: Two adolescent French immersion students working together.  </a:t>
            </a:r>
            <a:r>
              <a:rPr lang="en-US" altLang="ja-JP" sz="2000" i="1" dirty="0" smtClean="0"/>
              <a:t>Modern Language Journal, 82, </a:t>
            </a:r>
            <a:r>
              <a:rPr lang="en-US" altLang="ja-JP" sz="2000" dirty="0" smtClean="0"/>
              <a:t>320-337</a:t>
            </a:r>
            <a:r>
              <a:rPr lang="en-US" altLang="ja-JP" sz="2000" i="1" dirty="0" smtClean="0"/>
              <a:t>.</a:t>
            </a:r>
          </a:p>
          <a:p>
            <a:pPr>
              <a:buNone/>
            </a:pPr>
            <a:r>
              <a:rPr lang="en-US" altLang="ja-JP" sz="2000" dirty="0" smtClean="0"/>
              <a:t>Vygotsky, L. S. (1978).  </a:t>
            </a:r>
            <a:r>
              <a:rPr lang="en-US" altLang="ja-JP" sz="2000" i="1" dirty="0" smtClean="0"/>
              <a:t>Mind in society: the development of higher psychological processes</a:t>
            </a:r>
            <a:r>
              <a:rPr lang="en-US" altLang="ja-JP" sz="2000" dirty="0" smtClean="0"/>
              <a:t>. MA: Harvard University Press. </a:t>
            </a:r>
          </a:p>
          <a:p>
            <a:pPr>
              <a:buNone/>
            </a:pPr>
            <a:r>
              <a:rPr lang="en-US" altLang="ja-JP" sz="2000" dirty="0" smtClean="0"/>
              <a:t>Wells, G. (1999).  </a:t>
            </a:r>
            <a:r>
              <a:rPr lang="en-US" altLang="ja-JP" sz="2000" i="1" dirty="0" smtClean="0"/>
              <a:t>Dialogical Enquiry: Toward a Sociocultural Practice and Theory of Education</a:t>
            </a:r>
            <a:r>
              <a:rPr lang="en-US" altLang="ja-JP" sz="2000" dirty="0" smtClean="0"/>
              <a:t>. Cambridge: Cambridge University Press.</a:t>
            </a:r>
          </a:p>
          <a:p>
            <a:pPr>
              <a:buNone/>
            </a:pPr>
            <a:r>
              <a:rPr lang="en-US" altLang="ja-JP" sz="2000" dirty="0" smtClean="0"/>
              <a:t>Wenger, E. (1998). </a:t>
            </a:r>
            <a:r>
              <a:rPr lang="en-US" altLang="ja-JP" sz="2000" i="1" dirty="0" smtClean="0"/>
              <a:t>Communities of practice: Learning, meaning, and identity</a:t>
            </a:r>
            <a:r>
              <a:rPr lang="en-US" altLang="ja-JP" sz="2000" dirty="0" smtClean="0"/>
              <a:t>. Cambridge: Cambridge University Press. </a:t>
            </a:r>
            <a:endParaRPr lang="ja-JP" altLang="en-US" sz="2000" dirty="0" smtClean="0"/>
          </a:p>
          <a:p>
            <a:pPr>
              <a:buNone/>
            </a:pPr>
            <a:r>
              <a:rPr lang="en-US" altLang="ja-JP" sz="2000" dirty="0" smtClean="0"/>
              <a:t>Willis, J. (1996). </a:t>
            </a:r>
            <a:r>
              <a:rPr lang="en-US" altLang="ja-JP" sz="2000" i="1" dirty="0" smtClean="0"/>
              <a:t>A framework for task-based</a:t>
            </a:r>
            <a:r>
              <a:rPr lang="ja-JP" altLang="en-US" sz="2000" i="1" dirty="0" smtClean="0"/>
              <a:t> </a:t>
            </a:r>
            <a:r>
              <a:rPr lang="en-US" altLang="ja-JP" sz="2000" i="1" dirty="0" smtClean="0"/>
              <a:t>learning</a:t>
            </a:r>
            <a:r>
              <a:rPr lang="en-US" altLang="ja-JP" sz="2000" dirty="0" smtClean="0"/>
              <a:t>. Essex, England: Pearson Education Limited.</a:t>
            </a:r>
          </a:p>
          <a:p>
            <a:pPr>
              <a:buNone/>
            </a:pPr>
            <a:endParaRPr lang="en-US" altLang="ja-JP" sz="1800" i="1" dirty="0" smtClean="0"/>
          </a:p>
          <a:p>
            <a:pPr algn="r">
              <a:buNone/>
            </a:pPr>
            <a:r>
              <a:rPr lang="en-US" altLang="ja-JP" i="1" dirty="0" smtClean="0">
                <a:latin typeface="HGPｺﾞｼｯｸE" pitchFamily="50" charset="-128"/>
                <a:ea typeface="HGPｺﾞｼｯｸE" pitchFamily="50" charset="-128"/>
              </a:rPr>
              <a:t>Thank you</a:t>
            </a:r>
          </a:p>
        </p:txBody>
      </p:sp>
      <p:sp>
        <p:nvSpPr>
          <p:cNvPr id="8" name="スライド番号プレースホルダ 7"/>
          <p:cNvSpPr>
            <a:spLocks noGrp="1"/>
          </p:cNvSpPr>
          <p:nvPr>
            <p:ph type="sldNum" sz="quarter" idx="12"/>
          </p:nvPr>
        </p:nvSpPr>
        <p:spPr/>
        <p:txBody>
          <a:bodyPr/>
          <a:lstStyle/>
          <a:p>
            <a:fld id="{5EC28836-DFE5-41EF-AD1F-9CBEF24A0A51}" type="slidenum">
              <a:rPr kumimoji="1" lang="ja-JP" altLang="en-US" smtClean="0"/>
              <a:pPr/>
              <a:t>40</a:t>
            </a:fld>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Theoretical Background</a:t>
            </a:r>
            <a:endParaRPr lang="ja-JP" altLang="en-US" dirty="0"/>
          </a:p>
        </p:txBody>
      </p:sp>
      <p:sp>
        <p:nvSpPr>
          <p:cNvPr id="3" name="コンテンツ プレースホルダ 2"/>
          <p:cNvSpPr>
            <a:spLocks noGrp="1"/>
          </p:cNvSpPr>
          <p:nvPr>
            <p:ph idx="1"/>
          </p:nvPr>
        </p:nvSpPr>
        <p:spPr/>
        <p:txBody>
          <a:bodyPr>
            <a:normAutofit lnSpcReduction="10000"/>
          </a:bodyPr>
          <a:lstStyle/>
          <a:p>
            <a:pPr marL="514350" indent="-514350">
              <a:buAutoNum type="arabicPeriod"/>
            </a:pPr>
            <a:r>
              <a:rPr lang="en-US" altLang="ja-JP" dirty="0" smtClean="0"/>
              <a:t>Cognitive view on SLA</a:t>
            </a:r>
          </a:p>
          <a:p>
            <a:pPr marL="514350" indent="-514350">
              <a:buNone/>
            </a:pPr>
            <a:r>
              <a:rPr lang="en-US" altLang="ja-JP" dirty="0" smtClean="0"/>
              <a:t>     SLA is a cognitive and individual phenomenon (see Firth &amp; Wagner, 1997; Swain &amp; Deters, 2007).“According to Long (1985, 1996) comprehensible input gained through interactional adjustments such as negotiating meaning and modifying output is central to second language acquisition” (Foster &amp; </a:t>
            </a:r>
            <a:r>
              <a:rPr lang="en-US" altLang="ja-JP" dirty="0" err="1" smtClean="0"/>
              <a:t>Ohta</a:t>
            </a:r>
            <a:r>
              <a:rPr lang="en-US" altLang="ja-JP" dirty="0" smtClean="0"/>
              <a:t>, 2005, p. 402).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Theoretical Background</a:t>
            </a:r>
            <a:endParaRPr lang="ja-JP" altLang="en-US" dirty="0"/>
          </a:p>
        </p:txBody>
      </p:sp>
      <p:sp>
        <p:nvSpPr>
          <p:cNvPr id="3" name="コンテンツ プレースホルダ 2"/>
          <p:cNvSpPr>
            <a:spLocks noGrp="1"/>
          </p:cNvSpPr>
          <p:nvPr>
            <p:ph idx="1"/>
          </p:nvPr>
        </p:nvSpPr>
        <p:spPr>
          <a:xfrm>
            <a:off x="457200" y="1428736"/>
            <a:ext cx="8229600" cy="4929222"/>
          </a:xfrm>
        </p:spPr>
        <p:txBody>
          <a:bodyPr>
            <a:normAutofit lnSpcReduction="10000"/>
          </a:bodyPr>
          <a:lstStyle/>
          <a:p>
            <a:pPr>
              <a:buNone/>
            </a:pPr>
            <a:r>
              <a:rPr lang="en-US" altLang="ja-JP" sz="2800" dirty="0" smtClean="0"/>
              <a:t>2. </a:t>
            </a:r>
            <a:r>
              <a:rPr lang="en-US" altLang="ja-JP" sz="2800" dirty="0" err="1" smtClean="0"/>
              <a:t>Sociocultural</a:t>
            </a:r>
            <a:r>
              <a:rPr lang="en-US" altLang="ja-JP" sz="2800" dirty="0" smtClean="0"/>
              <a:t> view on SLA</a:t>
            </a:r>
          </a:p>
          <a:p>
            <a:pPr>
              <a:buNone/>
            </a:pPr>
            <a:r>
              <a:rPr lang="en-US" altLang="ja-JP" sz="2800" dirty="0" smtClean="0"/>
              <a:t>   Learning a language is a social phenomenon (</a:t>
            </a:r>
            <a:r>
              <a:rPr lang="en-US" altLang="ja-JP" sz="2800" dirty="0" err="1" smtClean="0"/>
              <a:t>Lantolf</a:t>
            </a:r>
            <a:r>
              <a:rPr lang="en-US" altLang="ja-JP" sz="2800" dirty="0" smtClean="0"/>
              <a:t>, 2000;  Lave &amp; Wenger, 1991; Ohta,2000, 2001; Swain, 2000, Swain &amp; Deters, 2007; Vygotsky, 1978; Wells, 1999; Wenger, 1998).</a:t>
            </a:r>
          </a:p>
          <a:p>
            <a:pPr>
              <a:buNone/>
            </a:pPr>
            <a:r>
              <a:rPr lang="en-US" altLang="ja-JP" sz="2800" dirty="0" smtClean="0"/>
              <a:t>   “[L]</a:t>
            </a:r>
            <a:r>
              <a:rPr lang="en-US" altLang="ja-JP" sz="2800" dirty="0" err="1" smtClean="0"/>
              <a:t>anguage</a:t>
            </a:r>
            <a:r>
              <a:rPr lang="en-US" altLang="ja-JP" sz="2800" dirty="0" smtClean="0"/>
              <a:t> acquisition is realized through a collaborative process whereby learners appropriate the language of the interaction as their own, for their own purposes, building grammatical, expressive, and cultural competence through this process” (</a:t>
            </a:r>
            <a:r>
              <a:rPr lang="en-US" altLang="ja-JP" sz="2800" dirty="0" err="1" smtClean="0"/>
              <a:t>Ohta</a:t>
            </a:r>
            <a:r>
              <a:rPr lang="en-US" altLang="ja-JP" sz="2800" dirty="0" smtClean="0"/>
              <a:t>, 2000, p. 51).</a:t>
            </a:r>
            <a:endParaRPr lang="ja-JP" altLang="en-US" sz="2800"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Theoretical Background</a:t>
            </a:r>
            <a:endParaRPr lang="ja-JP" altLang="en-US" dirty="0"/>
          </a:p>
        </p:txBody>
      </p:sp>
      <p:sp>
        <p:nvSpPr>
          <p:cNvPr id="3" name="コンテンツ プレースホルダ 2"/>
          <p:cNvSpPr>
            <a:spLocks noGrp="1"/>
          </p:cNvSpPr>
          <p:nvPr>
            <p:ph idx="1"/>
          </p:nvPr>
        </p:nvSpPr>
        <p:spPr/>
        <p:txBody>
          <a:bodyPr>
            <a:normAutofit fontScale="92500"/>
          </a:bodyPr>
          <a:lstStyle/>
          <a:p>
            <a:pPr>
              <a:buNone/>
            </a:pPr>
            <a:r>
              <a:rPr lang="en-US" altLang="ja-JP" dirty="0" smtClean="0"/>
              <a:t>2-1. Collaborative dialogue</a:t>
            </a:r>
          </a:p>
          <a:p>
            <a:pPr>
              <a:buNone/>
            </a:pPr>
            <a:r>
              <a:rPr lang="en-US" altLang="ja-JP" dirty="0" smtClean="0"/>
              <a:t>   “Collaborative dialogue is dialogue in which speakers are engaged in problem solving and knowledge building” (Swain, 2000, </a:t>
            </a:r>
            <a:r>
              <a:rPr lang="en-US" altLang="ja-JP" dirty="0" err="1" smtClean="0"/>
              <a:t>p</a:t>
            </a:r>
            <a:r>
              <a:rPr lang="en-US" altLang="ja-JP" dirty="0" smtClean="0"/>
              <a:t>. 102).</a:t>
            </a:r>
          </a:p>
          <a:p>
            <a:pPr>
              <a:buNone/>
            </a:pPr>
            <a:r>
              <a:rPr lang="en-US" altLang="ja-JP" dirty="0" smtClean="0"/>
              <a:t>   Swain &amp; </a:t>
            </a:r>
            <a:r>
              <a:rPr lang="en-US" altLang="ja-JP" dirty="0" err="1" smtClean="0"/>
              <a:t>Lapkin</a:t>
            </a:r>
            <a:r>
              <a:rPr lang="en-US" altLang="ja-JP" dirty="0" smtClean="0"/>
              <a:t> (1998) described how two Grade 8 French immersion students performed a jigsaw task through collaborative dialogue. They solved linguistic problems collaboratively and improved their learning as measured in post-tests.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Theoretical Background</a:t>
            </a:r>
            <a:endParaRPr lang="ja-JP" altLang="en-US" dirty="0"/>
          </a:p>
        </p:txBody>
      </p:sp>
      <p:sp>
        <p:nvSpPr>
          <p:cNvPr id="3" name="コンテンツ プレースホルダ 2"/>
          <p:cNvSpPr>
            <a:spLocks noGrp="1"/>
          </p:cNvSpPr>
          <p:nvPr>
            <p:ph idx="1"/>
          </p:nvPr>
        </p:nvSpPr>
        <p:spPr/>
        <p:txBody>
          <a:bodyPr/>
          <a:lstStyle/>
          <a:p>
            <a:pPr>
              <a:buNone/>
            </a:pPr>
            <a:r>
              <a:rPr lang="en-US" altLang="ja-JP" dirty="0" smtClean="0"/>
              <a:t>2-1. Collaborative dialogue</a:t>
            </a:r>
          </a:p>
          <a:p>
            <a:pPr>
              <a:buNone/>
            </a:pPr>
            <a:r>
              <a:rPr lang="en-US" altLang="ja-JP" dirty="0" err="1" smtClean="0"/>
              <a:t>Storch</a:t>
            </a:r>
            <a:r>
              <a:rPr lang="en-US" altLang="ja-JP" dirty="0" smtClean="0"/>
              <a:t> (2002) analyzed the patterns of dyadic interactions as ESL students engaged in various tasks. </a:t>
            </a:r>
            <a:r>
              <a:rPr lang="en-US" altLang="ja-JP" dirty="0" err="1" smtClean="0"/>
              <a:t>Storch</a:t>
            </a:r>
            <a:r>
              <a:rPr lang="en-US" altLang="ja-JP" dirty="0" smtClean="0"/>
              <a:t> found that the collaborative dyad indicated more instances of language development than both the dominant/passive and the dominant/dominant dyads. </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Research Issues</a:t>
            </a:r>
            <a:endParaRPr lang="ja-JP" altLang="en-US" dirty="0"/>
          </a:p>
        </p:txBody>
      </p:sp>
      <p:sp>
        <p:nvSpPr>
          <p:cNvPr id="3" name="コンテンツ プレースホルダ 2"/>
          <p:cNvSpPr>
            <a:spLocks noGrp="1"/>
          </p:cNvSpPr>
          <p:nvPr>
            <p:ph idx="1"/>
          </p:nvPr>
        </p:nvSpPr>
        <p:spPr>
          <a:xfrm>
            <a:off x="457200" y="1600200"/>
            <a:ext cx="8229600" cy="4829196"/>
          </a:xfrm>
        </p:spPr>
        <p:txBody>
          <a:bodyPr>
            <a:normAutofit fontScale="85000" lnSpcReduction="10000"/>
          </a:bodyPr>
          <a:lstStyle/>
          <a:p>
            <a:pPr marL="514350" indent="-514350">
              <a:buAutoNum type="arabicPeriod"/>
            </a:pPr>
            <a:r>
              <a:rPr lang="en-US" altLang="ja-JP" dirty="0" smtClean="0"/>
              <a:t>“Virtually no research has demonstrated that the greater comprehensibility achieved through negotiation leads to second language learning” (Swain, 2000, p. 98).</a:t>
            </a:r>
          </a:p>
          <a:p>
            <a:pPr marL="514350" indent="-514350">
              <a:buNone/>
            </a:pPr>
            <a:r>
              <a:rPr lang="en-US" altLang="ja-JP" dirty="0" smtClean="0"/>
              <a:t>      Foster &amp; </a:t>
            </a:r>
            <a:r>
              <a:rPr lang="en-US" altLang="ja-JP" dirty="0" err="1" smtClean="0"/>
              <a:t>Ohta</a:t>
            </a:r>
            <a:r>
              <a:rPr lang="en-US" altLang="ja-JP" dirty="0" smtClean="0"/>
              <a:t> (2005) compared the frequency of negotiation for meaning (quantitative data, cognitive view) and peer assistance evidence (qualitative data, sociocultural view). “Interactional processes including negotiation for meaning and various kinds of peer assistance and repair are among the many ways learners gain access to the language being learned” (p. 426)</a:t>
            </a:r>
            <a:endParaRPr lang="ja-JP" altLang="en-US" dirty="0"/>
          </a:p>
        </p:txBody>
      </p:sp>
      <p:sp>
        <p:nvSpPr>
          <p:cNvPr id="9" name="スライド番号プレースホルダ 8"/>
          <p:cNvSpPr>
            <a:spLocks noGrp="1"/>
          </p:cNvSpPr>
          <p:nvPr>
            <p:ph type="sldNum" sz="quarter" idx="12"/>
          </p:nvPr>
        </p:nvSpPr>
        <p:spPr/>
        <p:txBody>
          <a:bodyPr/>
          <a:lstStyle/>
          <a:p>
            <a:fld id="{5EC28836-DFE5-41EF-AD1F-9CBEF24A0A51}"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5240</TotalTime>
  <Words>4193</Words>
  <Application>Microsoft Macintosh PowerPoint</Application>
  <PresentationFormat>画面に合わせる (4:3)</PresentationFormat>
  <Paragraphs>535</Paragraphs>
  <Slides>40</Slides>
  <Notes>22</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2</vt:i4>
      </vt:variant>
      <vt:variant>
        <vt:lpstr>スライド タイトル</vt:lpstr>
      </vt:variant>
      <vt:variant>
        <vt:i4>40</vt:i4>
      </vt:variant>
    </vt:vector>
  </HeadingPairs>
  <TitlesOfParts>
    <vt:vector size="43" baseType="lpstr">
      <vt:lpstr>Office テーマ</vt:lpstr>
      <vt:lpstr>グラフ</vt:lpstr>
      <vt:lpstr>ワークシート</vt:lpstr>
      <vt:lpstr>スライド 1</vt:lpstr>
      <vt:lpstr>Introduction</vt:lpstr>
      <vt:lpstr>Introduction</vt:lpstr>
      <vt:lpstr>Definitions of Task</vt:lpstr>
      <vt:lpstr>Theoretical Background</vt:lpstr>
      <vt:lpstr>Theoretical Background</vt:lpstr>
      <vt:lpstr>Theoretical Background</vt:lpstr>
      <vt:lpstr>Theoretical Background</vt:lpstr>
      <vt:lpstr>Research Issues</vt:lpstr>
      <vt:lpstr>Research Issues</vt:lpstr>
      <vt:lpstr>Research Issues</vt:lpstr>
      <vt:lpstr>Research Questions</vt:lpstr>
      <vt:lpstr>TBLT Framework</vt:lpstr>
      <vt:lpstr>TBLT Framework</vt:lpstr>
      <vt:lpstr>TBLT Framework</vt:lpstr>
      <vt:lpstr>Data Collection</vt:lpstr>
      <vt:lpstr>Quantitative data: Criteria for Recorded Conversations </vt:lpstr>
      <vt:lpstr>Quantitative data: Criteria for Speaking Tests</vt:lpstr>
      <vt:lpstr>Quantitative Results: General English proficiency tests Ratios of each proficiency in the whole </vt:lpstr>
      <vt:lpstr>Quantitative Results: Speaking Tests</vt:lpstr>
      <vt:lpstr>Quantitative Results: Questionnaires—increased</vt:lpstr>
      <vt:lpstr>Quantitative Results: Questionnaires—decreased </vt:lpstr>
      <vt:lpstr>Quantitative Results: Survey after the courses</vt:lpstr>
      <vt:lpstr>スライド 24</vt:lpstr>
      <vt:lpstr>Qualitative Results: Focused students—negotiation for meaning</vt:lpstr>
      <vt:lpstr>Qualitative Results: Focused students—peer assistance</vt:lpstr>
      <vt:lpstr>Results: Arisa’s case in December</vt:lpstr>
      <vt:lpstr>Results: Emika’s case in December</vt:lpstr>
      <vt:lpstr>Results: Conversation analysis of focused students</vt:lpstr>
      <vt:lpstr>Results: Conversation analysis of focused students</vt:lpstr>
      <vt:lpstr>Results: Conversation analysis of focused students</vt:lpstr>
      <vt:lpstr>Results: Arisa’s final report (December)</vt:lpstr>
      <vt:lpstr>Results: Emika’s final report </vt:lpstr>
      <vt:lpstr>Findings</vt:lpstr>
      <vt:lpstr>Implications</vt:lpstr>
      <vt:lpstr>Implications</vt:lpstr>
      <vt:lpstr>スライド 37</vt:lpstr>
      <vt:lpstr>References (2)</vt:lpstr>
      <vt:lpstr>References (3)</vt:lpstr>
      <vt:lpstr>References (4)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小澤　淑子</dc:creator>
  <cp:lastModifiedBy>Sato Kazuyoshi</cp:lastModifiedBy>
  <cp:revision>457</cp:revision>
  <dcterms:created xsi:type="dcterms:W3CDTF">2009-10-14T02:58:47Z</dcterms:created>
  <dcterms:modified xsi:type="dcterms:W3CDTF">2009-10-14T02:59:11Z</dcterms:modified>
</cp:coreProperties>
</file>